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363" r:id="rId4"/>
    <p:sldId id="364" r:id="rId5"/>
    <p:sldId id="365" r:id="rId6"/>
    <p:sldId id="280" r:id="rId7"/>
    <p:sldId id="319" r:id="rId8"/>
    <p:sldId id="320" r:id="rId9"/>
    <p:sldId id="327" r:id="rId10"/>
    <p:sldId id="321" r:id="rId11"/>
    <p:sldId id="322" r:id="rId12"/>
    <p:sldId id="357" r:id="rId13"/>
    <p:sldId id="358" r:id="rId14"/>
    <p:sldId id="362" r:id="rId15"/>
    <p:sldId id="359" r:id="rId16"/>
    <p:sldId id="360" r:id="rId17"/>
    <p:sldId id="361" r:id="rId18"/>
    <p:sldId id="366" r:id="rId19"/>
    <p:sldId id="297" r:id="rId20"/>
    <p:sldId id="367" r:id="rId21"/>
    <p:sldId id="370" r:id="rId22"/>
    <p:sldId id="369" r:id="rId23"/>
    <p:sldId id="343" r:id="rId24"/>
    <p:sldId id="328" r:id="rId25"/>
    <p:sldId id="337" r:id="rId26"/>
    <p:sldId id="371" r:id="rId27"/>
    <p:sldId id="356" r:id="rId28"/>
    <p:sldId id="257" r:id="rId29"/>
    <p:sldId id="274" r:id="rId30"/>
    <p:sldId id="269" r:id="rId3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94660"/>
  </p:normalViewPr>
  <p:slideViewPr>
    <p:cSldViewPr>
      <p:cViewPr>
        <p:scale>
          <a:sx n="125" d="100"/>
          <a:sy n="125" d="100"/>
        </p:scale>
        <p:origin x="-1224" y="2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gif>
</file>

<file path=ppt/media/image10.jpeg>
</file>

<file path=ppt/media/image11.png>
</file>

<file path=ppt/media/image12.png>
</file>

<file path=ppt/media/image13.png>
</file>

<file path=ppt/media/image14.gif>
</file>

<file path=ppt/media/image15.jpeg>
</file>

<file path=ppt/media/image16.pn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172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088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4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765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411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7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3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024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421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54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4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392BC-6A17-4FB7-9DDF-64B814B9D93D}" type="datetimeFigureOut">
              <a:rPr lang="ko-KR" altLang="en-US" smtClean="0"/>
              <a:t>2017-04-26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474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5301208"/>
            <a:ext cx="6400800" cy="841648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Autonomous Driving</a:t>
            </a:r>
            <a:b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</a:br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Opened Project</a:t>
            </a:r>
            <a:endParaRPr lang="ko-KR" altLang="en-US" dirty="0">
              <a:solidFill>
                <a:schemeClr val="tx1"/>
              </a:solidFill>
              <a:latin typeface="HY산B" panose="02030600000101010101" pitchFamily="18" charset="-127"/>
              <a:ea typeface="HY산B" panose="02030600000101010101" pitchFamily="18" charset="-127"/>
            </a:endParaRPr>
          </a:p>
        </p:txBody>
      </p:sp>
      <p:pic>
        <p:nvPicPr>
          <p:cNvPr id="1026" name="Picture 2" descr="C:\Users\Nakasian\Desktop\ezgif-2-04e7b8a3ca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588" y="548680"/>
            <a:ext cx="5123208" cy="433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444208" y="6237312"/>
            <a:ext cx="230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Leon </a:t>
            </a:r>
            <a:r>
              <a:rPr lang="en-US" altLang="ko-KR" dirty="0" err="1" smtClean="0"/>
              <a:t>Ryuwoon</a:t>
            </a:r>
            <a:r>
              <a:rPr lang="en-US" altLang="ko-KR" dirty="0" smtClean="0"/>
              <a:t> Jung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094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</a:t>
            </a:r>
            <a:r>
              <a:rPr lang="ko-KR" altLang="en-US" dirty="0" smtClean="0"/>
              <a:t>요약 </a:t>
            </a:r>
            <a:r>
              <a:rPr lang="en-US" altLang="ko-KR" dirty="0" smtClean="0"/>
              <a:t>4/11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473075" y="2604662"/>
            <a:ext cx="4469399" cy="3070786"/>
            <a:chOff x="4476959" y="2604662"/>
            <a:chExt cx="4469399" cy="3070786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4476959" y="3356992"/>
              <a:ext cx="3887728" cy="435338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receive_camera_img.cpp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26" name="직선 화살표 연결선 25"/>
            <p:cNvCxnSpPr/>
            <p:nvPr/>
          </p:nvCxnSpPr>
          <p:spPr>
            <a:xfrm>
              <a:off x="4618404" y="4869160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모서리가 둥근 직사각형 26"/>
            <p:cNvSpPr/>
            <p:nvPr/>
          </p:nvSpPr>
          <p:spPr>
            <a:xfrm>
              <a:off x="4476959" y="3933056"/>
              <a:ext cx="3489196" cy="435338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</a:rPr>
                <a:t>c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ompresser.cpp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4739997" y="5157192"/>
              <a:ext cx="0" cy="518256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476959" y="2604662"/>
              <a:ext cx="3233449" cy="369332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>
                  <a:solidFill>
                    <a:schemeClr val="tx2"/>
                  </a:solidFill>
                </a:rPr>
                <a:t>remote_camera_proc.launch</a:t>
              </a:r>
              <a:endParaRPr lang="ko-KR" alt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159144" y="4684494"/>
              <a:ext cx="1356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/>
                <a:t>image_raw</a:t>
              </a:r>
              <a:endParaRPr lang="ko-KR" altLang="en-US" b="1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159144" y="5231654"/>
              <a:ext cx="22706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/>
                <a:t>compressed_image</a:t>
              </a:r>
              <a:endParaRPr lang="ko-KR" altLang="en-US" b="1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562646" y="4972526"/>
              <a:ext cx="13837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i</a:t>
              </a:r>
              <a:r>
                <a:rPr lang="en-US" altLang="ko-KR" b="1" dirty="0" smtClean="0"/>
                <a:t>mage.msg</a:t>
              </a:r>
              <a:endParaRPr lang="ko-KR" altLang="en-US" b="1" dirty="0"/>
            </a:p>
          </p:txBody>
        </p:sp>
        <p:sp>
          <p:nvSpPr>
            <p:cNvPr id="10" name="오른쪽 중괄호 9"/>
            <p:cNvSpPr/>
            <p:nvPr/>
          </p:nvSpPr>
          <p:spPr>
            <a:xfrm>
              <a:off x="7342702" y="4797152"/>
              <a:ext cx="258144" cy="720080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052" name="Picture 4" descr="관련 이미지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2" t="13229" r="2839" b="6526"/>
          <a:stretch/>
        </p:blipFill>
        <p:spPr bwMode="auto">
          <a:xfrm>
            <a:off x="5724128" y="2855217"/>
            <a:ext cx="2476500" cy="2198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TextBox 81"/>
          <p:cNvSpPr txBox="1"/>
          <p:nvPr/>
        </p:nvSpPr>
        <p:spPr>
          <a:xfrm>
            <a:off x="5347801" y="5231654"/>
            <a:ext cx="3282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“</a:t>
            </a:r>
            <a:r>
              <a:rPr lang="en-US" altLang="ko-KR" b="1" dirty="0" err="1" smtClean="0"/>
              <a:t>img_proc_remote</a:t>
            </a:r>
            <a:r>
              <a:rPr lang="en-US" altLang="ko-KR" b="1" dirty="0" smtClean="0"/>
              <a:t>” package</a:t>
            </a:r>
            <a:endParaRPr lang="ko-KR" altLang="en-US" b="1" dirty="0"/>
          </a:p>
        </p:txBody>
      </p:sp>
      <p:grpSp>
        <p:nvGrpSpPr>
          <p:cNvPr id="84" name="그룹 83"/>
          <p:cNvGrpSpPr/>
          <p:nvPr/>
        </p:nvGrpSpPr>
        <p:grpSpPr>
          <a:xfrm>
            <a:off x="5904372" y="5816670"/>
            <a:ext cx="2116012" cy="840002"/>
            <a:chOff x="1950222" y="2594327"/>
            <a:chExt cx="2116012" cy="840002"/>
          </a:xfrm>
        </p:grpSpPr>
        <p:sp>
          <p:nvSpPr>
            <p:cNvPr id="85" name="직사각형 84"/>
            <p:cNvSpPr/>
            <p:nvPr/>
          </p:nvSpPr>
          <p:spPr>
            <a:xfrm>
              <a:off x="1950222" y="3067709"/>
              <a:ext cx="2116012" cy="3666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ROS Package</a:t>
              </a:r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직선 화살표 연결선 85"/>
            <p:cNvCxnSpPr/>
            <p:nvPr/>
          </p:nvCxnSpPr>
          <p:spPr>
            <a:xfrm flipV="1">
              <a:off x="3017820" y="2594327"/>
              <a:ext cx="0" cy="39604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모서리가 둥근 사각형 설명선 2"/>
          <p:cNvSpPr/>
          <p:nvPr/>
        </p:nvSpPr>
        <p:spPr>
          <a:xfrm>
            <a:off x="168275" y="2348880"/>
            <a:ext cx="4979789" cy="3665812"/>
          </a:xfrm>
          <a:prstGeom prst="wedgeRoundRectCallout">
            <a:avLst>
              <a:gd name="adj1" fmla="val 62304"/>
              <a:gd name="adj2" fmla="val -21082"/>
              <a:gd name="adj3" fmla="val 16667"/>
            </a:avLst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89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</a:t>
            </a:r>
            <a:r>
              <a:rPr lang="ko-KR" altLang="en-US" dirty="0" smtClean="0"/>
              <a:t>요약 </a:t>
            </a:r>
            <a:r>
              <a:rPr lang="en-US" altLang="ko-KR" dirty="0" smtClean="0"/>
              <a:t>5/11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378868"/>
            <a:ext cx="8229600" cy="4525963"/>
          </a:xfrm>
        </p:spPr>
        <p:txBody>
          <a:bodyPr>
            <a:noAutofit/>
          </a:bodyPr>
          <a:lstStyle/>
          <a:p>
            <a:r>
              <a:rPr lang="en-US" altLang="ko-KR" sz="2400" b="1" dirty="0" err="1"/>
              <a:t>r</a:t>
            </a:r>
            <a:r>
              <a:rPr lang="en-US" altLang="ko-KR" sz="2400" b="1" dirty="0" err="1" smtClean="0"/>
              <a:t>oscore</a:t>
            </a:r>
            <a:endParaRPr lang="en-US" altLang="ko-KR" sz="2400" b="1" dirty="0" smtClean="0"/>
          </a:p>
          <a:p>
            <a:r>
              <a:rPr lang="en-US" altLang="ko-KR" sz="2400" b="1" dirty="0" err="1"/>
              <a:t>r</a:t>
            </a:r>
            <a:r>
              <a:rPr lang="en-US" altLang="ko-KR" sz="2400" b="1" dirty="0" err="1" smtClean="0"/>
              <a:t>osrun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roslaunch</a:t>
            </a:r>
            <a:endParaRPr lang="en-US" altLang="ko-KR" sz="2400" b="1" dirty="0" smtClean="0"/>
          </a:p>
          <a:p>
            <a:endParaRPr lang="en-US" altLang="ko-KR" sz="2400" b="1" dirty="0"/>
          </a:p>
          <a:p>
            <a:r>
              <a:rPr lang="en-US" altLang="ko-KR" sz="2400" b="1" dirty="0" err="1" smtClean="0"/>
              <a:t>rosnode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rostopic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rosservice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rosmsg</a:t>
            </a:r>
            <a:endParaRPr lang="en-US" altLang="ko-KR" sz="2400" b="1" dirty="0" smtClean="0"/>
          </a:p>
          <a:p>
            <a:endParaRPr lang="en-US" altLang="ko-KR" sz="2400" b="1" dirty="0" smtClean="0"/>
          </a:p>
          <a:p>
            <a:r>
              <a:rPr lang="en-US" altLang="ko-KR" sz="2400" b="1" dirty="0" err="1" smtClean="0"/>
              <a:t>rospack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roscd</a:t>
            </a:r>
            <a:endParaRPr lang="en-US" altLang="ko-KR" sz="2400" b="1" dirty="0" smtClean="0"/>
          </a:p>
          <a:p>
            <a:r>
              <a:rPr lang="en-US" altLang="ko-KR" sz="2400" b="1" dirty="0" smtClean="0"/>
              <a:t>…</a:t>
            </a:r>
          </a:p>
          <a:p>
            <a:endParaRPr lang="en-US" altLang="ko-KR" sz="2400" b="1" dirty="0" smtClean="0"/>
          </a:p>
        </p:txBody>
      </p:sp>
      <p:sp>
        <p:nvSpPr>
          <p:cNvPr id="9" name="직사각형 8"/>
          <p:cNvSpPr/>
          <p:nvPr/>
        </p:nvSpPr>
        <p:spPr>
          <a:xfrm>
            <a:off x="2987824" y="1461613"/>
            <a:ext cx="3288034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Core </a:t>
            </a:r>
            <a:r>
              <a:rPr lang="ko-KR" altLang="en-US" sz="2400" dirty="0" smtClean="0">
                <a:solidFill>
                  <a:schemeClr val="tx1"/>
                </a:solidFill>
              </a:rPr>
              <a:t>가동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987824" y="1937120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400" dirty="0" smtClean="0">
                <a:solidFill>
                  <a:schemeClr val="tx1"/>
                </a:solidFill>
              </a:rPr>
              <a:t>가동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987824" y="2397000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Launch </a:t>
            </a:r>
            <a:r>
              <a:rPr lang="ko-KR" altLang="en-US" sz="2400" dirty="0" smtClean="0">
                <a:solidFill>
                  <a:schemeClr val="tx1"/>
                </a:solidFill>
              </a:rPr>
              <a:t>가동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987824" y="3249164"/>
            <a:ext cx="3600400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987824" y="3724671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Topic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987824" y="4165104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Service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987824" y="4574680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Message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987824" y="5436838"/>
            <a:ext cx="3888432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Package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2987824" y="5877271"/>
            <a:ext cx="4211960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</a:t>
            </a:r>
            <a:r>
              <a:rPr lang="ko-KR" altLang="en-US" sz="2400" dirty="0" smtClean="0">
                <a:solidFill>
                  <a:schemeClr val="tx1"/>
                </a:solidFill>
              </a:rPr>
              <a:t>판 </a:t>
            </a:r>
            <a:r>
              <a:rPr lang="en-US" altLang="ko-KR" sz="2400" dirty="0" smtClean="0">
                <a:solidFill>
                  <a:schemeClr val="tx1"/>
                </a:solidFill>
              </a:rPr>
              <a:t>cd </a:t>
            </a:r>
            <a:r>
              <a:rPr lang="ko-KR" altLang="en-US" sz="2400" dirty="0" smtClean="0">
                <a:solidFill>
                  <a:schemeClr val="tx1"/>
                </a:solidFill>
              </a:rPr>
              <a:t>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56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요약 </a:t>
            </a:r>
            <a:r>
              <a:rPr lang="en-US" altLang="ko-KR" dirty="0" smtClean="0"/>
              <a:t>6/11</a:t>
            </a:r>
            <a:endParaRPr lang="ko-KR" altLang="en-US" dirty="0"/>
          </a:p>
        </p:txBody>
      </p:sp>
      <p:grpSp>
        <p:nvGrpSpPr>
          <p:cNvPr id="26" name="그룹 25"/>
          <p:cNvGrpSpPr/>
          <p:nvPr/>
        </p:nvGrpSpPr>
        <p:grpSpPr>
          <a:xfrm>
            <a:off x="168275" y="1763011"/>
            <a:ext cx="8868221" cy="4831333"/>
            <a:chOff x="168275" y="1763011"/>
            <a:chExt cx="8868221" cy="4831333"/>
          </a:xfrm>
        </p:grpSpPr>
        <p:pic>
          <p:nvPicPr>
            <p:cNvPr id="4" name="Picture 2" descr="magician hand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8275" y="1763011"/>
              <a:ext cx="8868221" cy="48313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/>
            <p:cNvGrpSpPr/>
            <p:nvPr/>
          </p:nvGrpSpPr>
          <p:grpSpPr>
            <a:xfrm>
              <a:off x="2873423" y="4456852"/>
              <a:ext cx="3188536" cy="1537804"/>
              <a:chOff x="-1408994" y="2993804"/>
              <a:chExt cx="3888431" cy="1875357"/>
            </a:xfrm>
          </p:grpSpPr>
          <p:sp>
            <p:nvSpPr>
              <p:cNvPr id="6" name="직사각형 5"/>
              <p:cNvSpPr/>
              <p:nvPr/>
            </p:nvSpPr>
            <p:spPr>
              <a:xfrm>
                <a:off x="-1408994" y="2993804"/>
                <a:ext cx="3888431" cy="18753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grpSp>
            <p:nvGrpSpPr>
              <p:cNvPr id="7" name="그룹 6"/>
              <p:cNvGrpSpPr/>
              <p:nvPr/>
            </p:nvGrpSpPr>
            <p:grpSpPr>
              <a:xfrm>
                <a:off x="-1408994" y="3157387"/>
                <a:ext cx="3809144" cy="1597253"/>
                <a:chOff x="320675" y="2416684"/>
                <a:chExt cx="7328155" cy="3072848"/>
              </a:xfrm>
            </p:grpSpPr>
            <p:sp>
              <p:nvSpPr>
                <p:cNvPr id="8" name="모서리가 둥근 직사각형 7"/>
                <p:cNvSpPr/>
                <p:nvPr/>
              </p:nvSpPr>
              <p:spPr>
                <a:xfrm>
                  <a:off x="320675" y="4581128"/>
                  <a:ext cx="2952328" cy="870677"/>
                </a:xfrm>
                <a:prstGeom prst="roundRect">
                  <a:avLst>
                    <a:gd name="adj" fmla="val 40546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9" name="모서리가 둥근 직사각형 8"/>
                <p:cNvSpPr/>
                <p:nvPr/>
              </p:nvSpPr>
              <p:spPr>
                <a:xfrm>
                  <a:off x="5869164" y="4581127"/>
                  <a:ext cx="1779666" cy="908405"/>
                </a:xfrm>
                <a:prstGeom prst="roundRect">
                  <a:avLst>
                    <a:gd name="adj" fmla="val 43514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10" name="직사각형 9"/>
                <p:cNvSpPr/>
                <p:nvPr/>
              </p:nvSpPr>
              <p:spPr>
                <a:xfrm>
                  <a:off x="346913" y="4581128"/>
                  <a:ext cx="2941283" cy="86409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>
                      <a:solidFill>
                        <a:schemeClr val="accent2"/>
                      </a:solidFill>
                    </a:rPr>
                    <a:t>key_to_vel.cpp</a:t>
                  </a:r>
                  <a:endParaRPr lang="ko-KR" altLang="en-US" sz="700" b="1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1" name="직사각형 10"/>
                <p:cNvSpPr/>
                <p:nvPr/>
              </p:nvSpPr>
              <p:spPr>
                <a:xfrm>
                  <a:off x="5869163" y="4584420"/>
                  <a:ext cx="1762448" cy="86409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 smtClean="0">
                      <a:solidFill>
                        <a:schemeClr val="accent2"/>
                      </a:solidFill>
                    </a:rPr>
                    <a:t>viewer.cpp</a:t>
                  </a:r>
                  <a:endParaRPr lang="ko-KR" altLang="en-US" sz="700" b="1" dirty="0">
                    <a:solidFill>
                      <a:schemeClr val="accent2"/>
                    </a:solidFill>
                  </a:endParaRPr>
                </a:p>
              </p:txBody>
            </p:sp>
            <p:grpSp>
              <p:nvGrpSpPr>
                <p:cNvPr id="12" name="그룹 11"/>
                <p:cNvGrpSpPr/>
                <p:nvPr/>
              </p:nvGrpSpPr>
              <p:grpSpPr>
                <a:xfrm>
                  <a:off x="3252158" y="2416684"/>
                  <a:ext cx="2066626" cy="2618646"/>
                  <a:chOff x="3252158" y="2426065"/>
                  <a:chExt cx="2066626" cy="2618646"/>
                </a:xfrm>
              </p:grpSpPr>
              <p:sp>
                <p:nvSpPr>
                  <p:cNvPr id="19" name="직사각형 18"/>
                  <p:cNvSpPr/>
                  <p:nvPr/>
                </p:nvSpPr>
                <p:spPr>
                  <a:xfrm>
                    <a:off x="3616099" y="2818769"/>
                    <a:ext cx="1577002" cy="792088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  <p:sp>
                <p:nvSpPr>
                  <p:cNvPr id="20" name="직사각형 19"/>
                  <p:cNvSpPr/>
                  <p:nvPr/>
                </p:nvSpPr>
                <p:spPr>
                  <a:xfrm>
                    <a:off x="3463682" y="2426065"/>
                    <a:ext cx="1855102" cy="2127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“/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k_v_vel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”</a:t>
                    </a:r>
                    <a:endParaRPr lang="ko-KR" altLang="en-US" sz="700" b="1" dirty="0">
                      <a:solidFill>
                        <a:schemeClr val="tx1"/>
                      </a:solidFill>
                    </a:endParaRPr>
                  </a:p>
                </p:txBody>
              </p:sp>
              <p:grpSp>
                <p:nvGrpSpPr>
                  <p:cNvPr id="21" name="그룹 20"/>
                  <p:cNvGrpSpPr/>
                  <p:nvPr/>
                </p:nvGrpSpPr>
                <p:grpSpPr>
                  <a:xfrm>
                    <a:off x="3760115" y="2891648"/>
                    <a:ext cx="1160746" cy="722083"/>
                    <a:chOff x="2627784" y="3427764"/>
                    <a:chExt cx="1160746" cy="722083"/>
                  </a:xfrm>
                </p:grpSpPr>
                <p:sp>
                  <p:nvSpPr>
                    <p:cNvPr id="23" name="왼쪽 중괄호 22"/>
                    <p:cNvSpPr/>
                    <p:nvPr/>
                  </p:nvSpPr>
                  <p:spPr>
                    <a:xfrm>
                      <a:off x="2627784" y="3554931"/>
                      <a:ext cx="216023" cy="391998"/>
                    </a:xfrm>
                    <a:prstGeom prst="leftBrac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700"/>
                    </a:p>
                  </p:txBody>
                </p:sp>
                <p:sp>
                  <p:nvSpPr>
                    <p:cNvPr id="24" name="TextBox 23"/>
                    <p:cNvSpPr txBox="1"/>
                    <p:nvPr/>
                  </p:nvSpPr>
                  <p:spPr>
                    <a:xfrm>
                      <a:off x="2843808" y="3427764"/>
                      <a:ext cx="944722" cy="722083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sz="700" dirty="0" smtClean="0"/>
                        <a:t>1.012</a:t>
                      </a:r>
                    </a:p>
                    <a:p>
                      <a:r>
                        <a:rPr lang="en-US" altLang="ko-KR" sz="700" dirty="0" smtClean="0"/>
                        <a:t>2.451</a:t>
                      </a:r>
                      <a:endParaRPr lang="ko-KR" altLang="en-US" sz="700" dirty="0"/>
                    </a:p>
                  </p:txBody>
                </p:sp>
              </p:grpSp>
              <p:sp>
                <p:nvSpPr>
                  <p:cNvPr id="22" name="자유형 21"/>
                  <p:cNvSpPr/>
                  <p:nvPr/>
                </p:nvSpPr>
                <p:spPr>
                  <a:xfrm>
                    <a:off x="3252158" y="3717033"/>
                    <a:ext cx="983412" cy="1327678"/>
                  </a:xfrm>
                  <a:custGeom>
                    <a:avLst/>
                    <a:gdLst>
                      <a:gd name="connsiteX0" fmla="*/ 0 w 983412"/>
                      <a:gd name="connsiteY0" fmla="*/ 2881223 h 2881666"/>
                      <a:gd name="connsiteX1" fmla="*/ 621102 w 983412"/>
                      <a:gd name="connsiteY1" fmla="*/ 2406770 h 2881666"/>
                      <a:gd name="connsiteX2" fmla="*/ 983412 w 983412"/>
                      <a:gd name="connsiteY2" fmla="*/ 0 h 28816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983412" h="2881666">
                        <a:moveTo>
                          <a:pt x="0" y="2881223"/>
                        </a:moveTo>
                        <a:cubicBezTo>
                          <a:pt x="228600" y="2884098"/>
                          <a:pt x="457200" y="2886974"/>
                          <a:pt x="621102" y="2406770"/>
                        </a:cubicBezTo>
                        <a:cubicBezTo>
                          <a:pt x="785004" y="1926566"/>
                          <a:pt x="884208" y="963283"/>
                          <a:pt x="983412" y="0"/>
                        </a:cubicBezTo>
                      </a:path>
                    </a:pathLst>
                  </a:custGeom>
                  <a:noFill/>
                  <a:ln>
                    <a:solidFill>
                      <a:srgbClr val="00B050"/>
                    </a:solidFill>
                    <a:headEnd type="none" w="med" len="med"/>
                    <a:tailEnd type="arrow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</p:grpSp>
            <p:grpSp>
              <p:nvGrpSpPr>
                <p:cNvPr id="13" name="그룹 12"/>
                <p:cNvGrpSpPr/>
                <p:nvPr/>
              </p:nvGrpSpPr>
              <p:grpSpPr>
                <a:xfrm>
                  <a:off x="610084" y="2416684"/>
                  <a:ext cx="2710479" cy="1184793"/>
                  <a:chOff x="3860027" y="2780928"/>
                  <a:chExt cx="2710479" cy="1184793"/>
                </a:xfrm>
              </p:grpSpPr>
              <p:sp>
                <p:nvSpPr>
                  <p:cNvPr id="15" name="직사각형 14"/>
                  <p:cNvSpPr/>
                  <p:nvPr/>
                </p:nvSpPr>
                <p:spPr>
                  <a:xfrm>
                    <a:off x="4258043" y="3325528"/>
                    <a:ext cx="2312463" cy="44629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ko-KR" sz="700" dirty="0" smtClean="0">
                        <a:solidFill>
                          <a:schemeClr val="tx1"/>
                        </a:solidFill>
                      </a:rPr>
                      <a:t>float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vel_linear</a:t>
                    </a:r>
                    <a:endParaRPr lang="en-US" altLang="ko-KR" sz="700" b="1" dirty="0" smtClean="0">
                      <a:solidFill>
                        <a:schemeClr val="tx1"/>
                      </a:solidFill>
                    </a:endParaRPr>
                  </a:p>
                  <a:p>
                    <a:r>
                      <a:rPr lang="en-US" altLang="ko-KR" sz="700" dirty="0" smtClean="0">
                        <a:solidFill>
                          <a:schemeClr val="tx1"/>
                        </a:solidFill>
                      </a:rPr>
                      <a:t>float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vel_angular</a:t>
                    </a:r>
                    <a:endParaRPr lang="en-US" altLang="ko-KR" sz="700" b="1" dirty="0" smtClean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" name="왼쪽 중괄호 15"/>
                  <p:cNvSpPr/>
                  <p:nvPr/>
                </p:nvSpPr>
                <p:spPr>
                  <a:xfrm>
                    <a:off x="3945676" y="3352675"/>
                    <a:ext cx="216023" cy="391998"/>
                  </a:xfrm>
                  <a:prstGeom prst="leftBrac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  <p:sp>
                <p:nvSpPr>
                  <p:cNvPr id="17" name="직사각형 16"/>
                  <p:cNvSpPr/>
                  <p:nvPr/>
                </p:nvSpPr>
                <p:spPr>
                  <a:xfrm>
                    <a:off x="4258042" y="2780928"/>
                    <a:ext cx="1492194" cy="2127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Vel.msg</a:t>
                    </a:r>
                    <a:endParaRPr lang="ko-KR" altLang="en-US" sz="7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" name="직사각형 17"/>
                  <p:cNvSpPr/>
                  <p:nvPr/>
                </p:nvSpPr>
                <p:spPr>
                  <a:xfrm>
                    <a:off x="3860027" y="3173633"/>
                    <a:ext cx="2664295" cy="792088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</p:grpSp>
            <p:sp>
              <p:nvSpPr>
                <p:cNvPr id="14" name="자유형 13"/>
                <p:cNvSpPr/>
                <p:nvPr/>
              </p:nvSpPr>
              <p:spPr>
                <a:xfrm>
                  <a:off x="4649637" y="3708603"/>
                  <a:ext cx="1086929" cy="1376579"/>
                </a:xfrm>
                <a:custGeom>
                  <a:avLst/>
                  <a:gdLst>
                    <a:gd name="connsiteX0" fmla="*/ 0 w 1086928"/>
                    <a:gd name="connsiteY0" fmla="*/ 0 h 2410258"/>
                    <a:gd name="connsiteX1" fmla="*/ 319177 w 1086928"/>
                    <a:gd name="connsiteY1" fmla="*/ 2027207 h 2410258"/>
                    <a:gd name="connsiteX2" fmla="*/ 1086928 w 1086928"/>
                    <a:gd name="connsiteY2" fmla="*/ 2406770 h 2410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86928" h="2410258">
                      <a:moveTo>
                        <a:pt x="0" y="0"/>
                      </a:moveTo>
                      <a:cubicBezTo>
                        <a:pt x="69011" y="813039"/>
                        <a:pt x="138022" y="1626079"/>
                        <a:pt x="319177" y="2027207"/>
                      </a:cubicBezTo>
                      <a:cubicBezTo>
                        <a:pt x="500332" y="2428335"/>
                        <a:pt x="793630" y="2417552"/>
                        <a:pt x="1086928" y="2406770"/>
                      </a:cubicBezTo>
                    </a:path>
                  </a:pathLst>
                </a:custGeom>
                <a:noFill/>
                <a:ln>
                  <a:solidFill>
                    <a:srgbClr val="FF0000"/>
                  </a:solidFill>
                  <a:headEnd type="none" w="med" len="med"/>
                  <a:tailEnd type="arrow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</p:grpSp>
        </p:grpSp>
      </p:grpSp>
      <p:sp>
        <p:nvSpPr>
          <p:cNvPr id="27" name="TextBox 26"/>
          <p:cNvSpPr txBox="1"/>
          <p:nvPr/>
        </p:nvSpPr>
        <p:spPr>
          <a:xfrm>
            <a:off x="3464655" y="2708920"/>
            <a:ext cx="22989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solidFill>
                  <a:schemeClr val="bg1"/>
                </a:solidFill>
              </a:rPr>
              <a:t>ROSCORE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2962913" y="3676646"/>
            <a:ext cx="3103274" cy="466548"/>
            <a:chOff x="2962913" y="3676646"/>
            <a:chExt cx="3103274" cy="466548"/>
          </a:xfrm>
        </p:grpSpPr>
        <p:sp>
          <p:nvSpPr>
            <p:cNvPr id="28" name="설명선 1 27"/>
            <p:cNvSpPr/>
            <p:nvPr/>
          </p:nvSpPr>
          <p:spPr>
            <a:xfrm>
              <a:off x="2962913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1451"/>
                <a:gd name="adj4" fmla="val 116236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mem</a:t>
              </a:r>
              <a:endParaRPr lang="ko-KR" altLang="en-US" sz="1600" dirty="0"/>
            </a:p>
          </p:txBody>
        </p:sp>
        <p:sp>
          <p:nvSpPr>
            <p:cNvPr id="29" name="설명선 1 28"/>
            <p:cNvSpPr/>
            <p:nvPr/>
          </p:nvSpPr>
          <p:spPr>
            <a:xfrm>
              <a:off x="5369846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5534"/>
                <a:gd name="adj4" fmla="val -32861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bg1"/>
                  </a:solidFill>
                </a:rPr>
                <a:t>mem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0" name="설명선 1 29"/>
            <p:cNvSpPr/>
            <p:nvPr/>
          </p:nvSpPr>
          <p:spPr>
            <a:xfrm>
              <a:off x="3771350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5534"/>
                <a:gd name="adj4" fmla="val 68361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mem</a:t>
              </a:r>
              <a:endParaRPr lang="ko-KR" altLang="en-US" sz="1600" dirty="0"/>
            </a:p>
          </p:txBody>
        </p:sp>
        <p:sp>
          <p:nvSpPr>
            <p:cNvPr id="31" name="설명선 1 30"/>
            <p:cNvSpPr/>
            <p:nvPr/>
          </p:nvSpPr>
          <p:spPr>
            <a:xfrm>
              <a:off x="4570665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3492"/>
                <a:gd name="adj4" fmla="val 259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</a:rPr>
                <a:t>mem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32" name="사각형 설명선 31"/>
          <p:cNvSpPr/>
          <p:nvPr/>
        </p:nvSpPr>
        <p:spPr>
          <a:xfrm>
            <a:off x="4248141" y="4544177"/>
            <a:ext cx="755653" cy="597476"/>
          </a:xfrm>
          <a:prstGeom prst="wedgeRectCallout">
            <a:avLst>
              <a:gd name="adj1" fmla="val 37510"/>
              <a:gd name="adj2" fmla="val -15663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2735528" y="1916832"/>
            <a:ext cx="3733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</a:rPr>
              <a:t>지금은 나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192.168.1.3 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에 있어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2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요약 </a:t>
            </a:r>
            <a:r>
              <a:rPr lang="en-US" altLang="ko-KR" dirty="0" smtClean="0"/>
              <a:t>7/11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320675" y="3177830"/>
            <a:ext cx="2454496" cy="723860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0" name="직사각형 9"/>
          <p:cNvSpPr/>
          <p:nvPr/>
        </p:nvSpPr>
        <p:spPr>
          <a:xfrm>
            <a:off x="342489" y="3177830"/>
            <a:ext cx="2445314" cy="7183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accent2"/>
                </a:solidFill>
              </a:rPr>
              <a:t>키보드 관련 </a:t>
            </a:r>
            <a:r>
              <a:rPr lang="ko-KR" altLang="en-US" sz="1400" b="1" dirty="0" err="1" smtClean="0">
                <a:solidFill>
                  <a:schemeClr val="accent2"/>
                </a:solidFill>
              </a:rPr>
              <a:t>노드</a:t>
            </a:r>
            <a:r>
              <a:rPr lang="ko-KR" altLang="en-US" sz="1400" b="1" dirty="0" smtClean="0">
                <a:solidFill>
                  <a:schemeClr val="accent2"/>
                </a:solidFill>
              </a:rPr>
              <a:t> </a:t>
            </a:r>
            <a:r>
              <a:rPr lang="en-US" altLang="ko-KR" sz="1400" b="1" dirty="0" smtClean="0">
                <a:solidFill>
                  <a:schemeClr val="accent2"/>
                </a:solidFill>
              </a:rPr>
              <a:t>1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757841" y="1561570"/>
            <a:ext cx="2517605" cy="1945233"/>
            <a:chOff x="3252158" y="2426065"/>
            <a:chExt cx="3028236" cy="2339774"/>
          </a:xfrm>
        </p:grpSpPr>
        <p:sp>
          <p:nvSpPr>
            <p:cNvPr id="13" name="직사각형 12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709971" y="2426065"/>
              <a:ext cx="2259335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turtle1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/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cmd_vel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3760115" y="3017609"/>
              <a:ext cx="598180" cy="393204"/>
              <a:chOff x="2627784" y="3553725"/>
              <a:chExt cx="598180" cy="393204"/>
            </a:xfrm>
          </p:grpSpPr>
          <p:sp>
            <p:nvSpPr>
              <p:cNvPr id="17" name="왼쪽 중괄호 1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2843808" y="3553725"/>
                <a:ext cx="382156" cy="3702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/>
                  <a:t>…</a:t>
                </a:r>
                <a:endParaRPr lang="ko-KR" altLang="en-US" sz="1400" dirty="0"/>
              </a:p>
            </p:txBody>
          </p:sp>
        </p:grpSp>
        <p:sp>
          <p:nvSpPr>
            <p:cNvPr id="16" name="자유형 15"/>
            <p:cNvSpPr/>
            <p:nvPr/>
          </p:nvSpPr>
          <p:spPr>
            <a:xfrm>
              <a:off x="3252158" y="3717033"/>
              <a:ext cx="983412" cy="1048806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561283" y="1561570"/>
            <a:ext cx="2253429" cy="985009"/>
            <a:chOff x="3860027" y="2780928"/>
            <a:chExt cx="2710479" cy="1184793"/>
          </a:xfrm>
        </p:grpSpPr>
        <p:sp>
          <p:nvSpPr>
            <p:cNvPr id="20" name="직사각형 1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b="1" dirty="0" smtClean="0">
                  <a:solidFill>
                    <a:schemeClr val="tx1"/>
                  </a:solidFill>
                </a:rPr>
                <a:t>…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3945678" y="2780928"/>
              <a:ext cx="2493686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Twist.msg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sp>
        <p:nvSpPr>
          <p:cNvPr id="45" name="모서리가 둥근 직사각형 44"/>
          <p:cNvSpPr/>
          <p:nvPr/>
        </p:nvSpPr>
        <p:spPr>
          <a:xfrm>
            <a:off x="320675" y="5760751"/>
            <a:ext cx="2454497" cy="723860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6" name="모서리가 둥근 직사각형 45"/>
          <p:cNvSpPr/>
          <p:nvPr/>
        </p:nvSpPr>
        <p:spPr>
          <a:xfrm>
            <a:off x="5836588" y="1844811"/>
            <a:ext cx="1831756" cy="755227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7" name="직사각형 46"/>
          <p:cNvSpPr/>
          <p:nvPr/>
        </p:nvSpPr>
        <p:spPr>
          <a:xfrm>
            <a:off x="342489" y="5760751"/>
            <a:ext cx="2445315" cy="7183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accent2"/>
                </a:solidFill>
              </a:rPr>
              <a:t>키보드 관련 </a:t>
            </a:r>
            <a:r>
              <a:rPr lang="ko-KR" altLang="en-US" sz="1400" b="1" dirty="0" err="1">
                <a:solidFill>
                  <a:schemeClr val="accent2"/>
                </a:solidFill>
              </a:rPr>
              <a:t>노드</a:t>
            </a:r>
            <a:r>
              <a:rPr lang="ko-KR" altLang="en-US" sz="1400" b="1" dirty="0">
                <a:solidFill>
                  <a:schemeClr val="accent2"/>
                </a:solidFill>
              </a:rPr>
              <a:t> </a:t>
            </a:r>
            <a:r>
              <a:rPr lang="en-US" altLang="ko-KR" sz="1400" b="1" dirty="0" smtClean="0">
                <a:solidFill>
                  <a:schemeClr val="accent2"/>
                </a:solidFill>
              </a:rPr>
              <a:t>2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5799140" y="1858123"/>
            <a:ext cx="1906652" cy="7183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accent2"/>
                </a:solidFill>
              </a:rPr>
              <a:t>로봇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2757842" y="4144491"/>
            <a:ext cx="2517605" cy="1945233"/>
            <a:chOff x="3252158" y="2426065"/>
            <a:chExt cx="3028236" cy="2339774"/>
          </a:xfrm>
        </p:grpSpPr>
        <p:sp>
          <p:nvSpPr>
            <p:cNvPr id="56" name="직사각형 55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3818396" y="2426065"/>
              <a:ext cx="2259699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“</a:t>
              </a:r>
              <a:r>
                <a:rPr lang="en-US" altLang="ko-KR" sz="1400" b="1" dirty="0" smtClean="0">
                  <a:solidFill>
                    <a:srgbClr val="FF0000"/>
                  </a:solidFill>
                </a:rPr>
                <a:t>/turtle1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/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cmd_vel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58" name="그룹 57"/>
            <p:cNvGrpSpPr/>
            <p:nvPr/>
          </p:nvGrpSpPr>
          <p:grpSpPr>
            <a:xfrm>
              <a:off x="3760115" y="3018815"/>
              <a:ext cx="598180" cy="391998"/>
              <a:chOff x="2627784" y="3554931"/>
              <a:chExt cx="598180" cy="391998"/>
            </a:xfrm>
          </p:grpSpPr>
          <p:sp>
            <p:nvSpPr>
              <p:cNvPr id="60" name="왼쪽 중괄호 59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2843808" y="3565828"/>
                <a:ext cx="382156" cy="3702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/>
                  <a:t>…</a:t>
                </a:r>
                <a:endParaRPr lang="ko-KR" altLang="en-US" sz="1400" dirty="0"/>
              </a:p>
            </p:txBody>
          </p:sp>
        </p:grpSp>
        <p:sp>
          <p:nvSpPr>
            <p:cNvPr id="59" name="자유형 58"/>
            <p:cNvSpPr/>
            <p:nvPr/>
          </p:nvSpPr>
          <p:spPr>
            <a:xfrm>
              <a:off x="3252158" y="3717033"/>
              <a:ext cx="983412" cy="1048806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561283" y="4144491"/>
            <a:ext cx="2253429" cy="985009"/>
            <a:chOff x="3860027" y="2780928"/>
            <a:chExt cx="2710479" cy="1184793"/>
          </a:xfrm>
        </p:grpSpPr>
        <p:sp>
          <p:nvSpPr>
            <p:cNvPr id="52" name="직사각형 51"/>
            <p:cNvSpPr/>
            <p:nvPr/>
          </p:nvSpPr>
          <p:spPr>
            <a:xfrm>
              <a:off x="4258043" y="3346532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b="1" dirty="0" smtClean="0">
                  <a:solidFill>
                    <a:schemeClr val="tx1"/>
                  </a:solidFill>
                </a:rPr>
                <a:t>…</a:t>
              </a:r>
              <a:endParaRPr lang="en-US" altLang="ko-KR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3945678" y="2780928"/>
              <a:ext cx="2408035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Twist.msg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sp>
        <p:nvSpPr>
          <p:cNvPr id="62" name="왼쪽 중괄호 61"/>
          <p:cNvSpPr/>
          <p:nvPr/>
        </p:nvSpPr>
        <p:spPr>
          <a:xfrm>
            <a:off x="2304252" y="2059476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3" name="왼쪽 중괄호 62"/>
          <p:cNvSpPr/>
          <p:nvPr/>
        </p:nvSpPr>
        <p:spPr>
          <a:xfrm>
            <a:off x="2304252" y="4637289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21" name="직선 화살표 연결선 20"/>
          <p:cNvCxnSpPr>
            <a:stCxn id="13" idx="3"/>
            <a:endCxn id="46" idx="1"/>
          </p:cNvCxnSpPr>
          <p:nvPr/>
        </p:nvCxnSpPr>
        <p:spPr>
          <a:xfrm>
            <a:off x="5275446" y="2217318"/>
            <a:ext cx="561142" cy="510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자유형 41"/>
          <p:cNvSpPr/>
          <p:nvPr/>
        </p:nvSpPr>
        <p:spPr>
          <a:xfrm>
            <a:off x="5275446" y="2634850"/>
            <a:ext cx="1096753" cy="2002439"/>
          </a:xfrm>
          <a:custGeom>
            <a:avLst/>
            <a:gdLst>
              <a:gd name="connsiteX0" fmla="*/ 0 w 983412"/>
              <a:gd name="connsiteY0" fmla="*/ 2881223 h 2881666"/>
              <a:gd name="connsiteX1" fmla="*/ 621102 w 983412"/>
              <a:gd name="connsiteY1" fmla="*/ 2406770 h 2881666"/>
              <a:gd name="connsiteX2" fmla="*/ 983412 w 983412"/>
              <a:gd name="connsiteY2" fmla="*/ 0 h 288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3412" h="2881666">
                <a:moveTo>
                  <a:pt x="0" y="2881223"/>
                </a:moveTo>
                <a:cubicBezTo>
                  <a:pt x="228600" y="2884098"/>
                  <a:pt x="457200" y="2886974"/>
                  <a:pt x="621102" y="2406770"/>
                </a:cubicBezTo>
                <a:cubicBezTo>
                  <a:pt x="785004" y="1926566"/>
                  <a:pt x="884208" y="963283"/>
                  <a:pt x="983412" y="0"/>
                </a:cubicBezTo>
              </a:path>
            </a:pathLst>
          </a:custGeom>
          <a:noFill/>
          <a:ln>
            <a:solidFill>
              <a:srgbClr val="FF0000"/>
            </a:solidFill>
            <a:prstDash val="sys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3" name="직사각형 42"/>
          <p:cNvSpPr/>
          <p:nvPr/>
        </p:nvSpPr>
        <p:spPr>
          <a:xfrm>
            <a:off x="6156176" y="5749507"/>
            <a:ext cx="2664296" cy="8813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rgbClr val="FF0000"/>
                </a:solidFill>
              </a:rPr>
              <a:t>IP 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만 알면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/>
            </a:r>
            <a:br>
              <a:rPr lang="en-US" altLang="ko-KR" sz="2000" b="1" dirty="0" smtClean="0">
                <a:solidFill>
                  <a:srgbClr val="FF0000"/>
                </a:solidFill>
              </a:rPr>
            </a:br>
            <a:r>
              <a:rPr lang="ko-KR" altLang="en-US" sz="2000" b="1" dirty="0" smtClean="0">
                <a:solidFill>
                  <a:srgbClr val="FF0000"/>
                </a:solidFill>
              </a:rPr>
              <a:t>로봇 해킹도 가능하다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29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요약 </a:t>
            </a:r>
            <a:r>
              <a:rPr lang="en-US" altLang="ko-KR" dirty="0" smtClean="0"/>
              <a:t>8/11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5760132" y="3676774"/>
            <a:ext cx="2736304" cy="2792967"/>
            <a:chOff x="5760132" y="3676774"/>
            <a:chExt cx="2736304" cy="2792967"/>
          </a:xfrm>
        </p:grpSpPr>
        <p:sp>
          <p:nvSpPr>
            <p:cNvPr id="9" name="이등변 삼각형 8"/>
            <p:cNvSpPr/>
            <p:nvPr/>
          </p:nvSpPr>
          <p:spPr>
            <a:xfrm>
              <a:off x="5760132" y="3676774"/>
              <a:ext cx="2736304" cy="807434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6084168" y="5476974"/>
              <a:ext cx="2088232" cy="99276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7524328" y="5629373"/>
              <a:ext cx="440432" cy="4963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6588224" y="5805265"/>
              <a:ext cx="440432" cy="66447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6084168" y="4484208"/>
              <a:ext cx="2088232" cy="99276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777875" y="3676774"/>
            <a:ext cx="2736304" cy="2792967"/>
            <a:chOff x="5760132" y="3676774"/>
            <a:chExt cx="2736304" cy="2792967"/>
          </a:xfrm>
        </p:grpSpPr>
        <p:sp>
          <p:nvSpPr>
            <p:cNvPr id="51" name="이등변 삼각형 50"/>
            <p:cNvSpPr/>
            <p:nvPr/>
          </p:nvSpPr>
          <p:spPr>
            <a:xfrm>
              <a:off x="5760132" y="3676774"/>
              <a:ext cx="2736304" cy="807434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6084168" y="5476974"/>
              <a:ext cx="2088232" cy="99276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7524328" y="5629373"/>
              <a:ext cx="440432" cy="496383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6588224" y="5805265"/>
              <a:ext cx="440432" cy="66447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6084168" y="4484208"/>
              <a:ext cx="2088232" cy="99276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7" name="Picture 2" descr="노트북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" t="13738" r="42219" b="5794"/>
          <a:stretch/>
        </p:blipFill>
        <p:spPr bwMode="auto">
          <a:xfrm>
            <a:off x="1503522" y="4554292"/>
            <a:ext cx="1285010" cy="80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그룹 19"/>
          <p:cNvGrpSpPr/>
          <p:nvPr/>
        </p:nvGrpSpPr>
        <p:grpSpPr>
          <a:xfrm>
            <a:off x="6191438" y="5877564"/>
            <a:ext cx="373329" cy="771465"/>
            <a:chOff x="6435111" y="5877564"/>
            <a:chExt cx="373329" cy="771465"/>
          </a:xfrm>
        </p:grpSpPr>
        <p:sp>
          <p:nvSpPr>
            <p:cNvPr id="11" name="타원 10"/>
            <p:cNvSpPr/>
            <p:nvPr/>
          </p:nvSpPr>
          <p:spPr>
            <a:xfrm>
              <a:off x="6446544" y="5877564"/>
              <a:ext cx="236445" cy="236445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" name="직선 연결선 12"/>
            <p:cNvCxnSpPr>
              <a:stCxn id="11" idx="4"/>
            </p:cNvCxnSpPr>
            <p:nvPr/>
          </p:nvCxnSpPr>
          <p:spPr>
            <a:xfrm flipH="1">
              <a:off x="6564766" y="6114009"/>
              <a:ext cx="1" cy="355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 flipH="1">
              <a:off x="6435111" y="6445697"/>
              <a:ext cx="129655" cy="203332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/>
            <p:cNvCxnSpPr/>
            <p:nvPr/>
          </p:nvCxnSpPr>
          <p:spPr>
            <a:xfrm flipH="1" flipV="1">
              <a:off x="6564767" y="6469741"/>
              <a:ext cx="118222" cy="179288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 flipV="1">
              <a:off x="6553334" y="6137503"/>
              <a:ext cx="255106" cy="203332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 rot="10800000" flipH="1" flipV="1">
              <a:off x="6435111" y="6137503"/>
              <a:ext cx="118222" cy="179288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1470201" y="4149080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192.168.1.3</a:t>
            </a:r>
            <a:endParaRPr lang="ko-KR" alt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6452458" y="4149080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192.168.1.5</a:t>
            </a:r>
            <a:endParaRPr lang="ko-KR" altLang="en-US" dirty="0"/>
          </a:p>
        </p:txBody>
      </p:sp>
      <p:pic>
        <p:nvPicPr>
          <p:cNvPr id="23" name="Picture 2" descr="_images/turtlebot3_models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1" t="36727" r="58553" b="12587"/>
          <a:stretch/>
        </p:blipFill>
        <p:spPr bwMode="auto">
          <a:xfrm>
            <a:off x="6743921" y="4554292"/>
            <a:ext cx="768725" cy="888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사각형 설명선 24"/>
          <p:cNvSpPr/>
          <p:nvPr/>
        </p:nvSpPr>
        <p:spPr>
          <a:xfrm>
            <a:off x="3635896" y="5076760"/>
            <a:ext cx="1963638" cy="1013153"/>
          </a:xfrm>
          <a:prstGeom prst="wedgeRectCallout">
            <a:avLst>
              <a:gd name="adj1" fmla="val 71761"/>
              <a:gd name="adj2" fmla="val 3617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저</a:t>
            </a:r>
            <a:r>
              <a:rPr lang="en-US" altLang="ko-KR" dirty="0" smtClean="0">
                <a:solidFill>
                  <a:schemeClr val="tx1"/>
                </a:solidFill>
              </a:rPr>
              <a:t>… </a:t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192.168.1.5 </a:t>
            </a:r>
            <a:r>
              <a:rPr lang="ko-KR" altLang="en-US" dirty="0" smtClean="0">
                <a:solidFill>
                  <a:schemeClr val="tx1"/>
                </a:solidFill>
              </a:rPr>
              <a:t>님이 </a:t>
            </a:r>
            <a:r>
              <a:rPr lang="en-US" altLang="ko-KR" dirty="0" smtClean="0">
                <a:solidFill>
                  <a:schemeClr val="tx1"/>
                </a:solidFill>
              </a:rPr>
              <a:t>ROSCORE </a:t>
            </a:r>
            <a:r>
              <a:rPr lang="ko-KR" altLang="en-US" dirty="0" smtClean="0">
                <a:solidFill>
                  <a:schemeClr val="tx1"/>
                </a:solidFill>
              </a:rPr>
              <a:t>신가요</a:t>
            </a:r>
            <a:r>
              <a:rPr lang="en-US" altLang="ko-KR" dirty="0" smtClean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6" name="사각형 설명선 65"/>
          <p:cNvSpPr/>
          <p:nvPr/>
        </p:nvSpPr>
        <p:spPr>
          <a:xfrm>
            <a:off x="3635896" y="3827169"/>
            <a:ext cx="1963638" cy="1013153"/>
          </a:xfrm>
          <a:prstGeom prst="wedgeRectCallout">
            <a:avLst>
              <a:gd name="adj1" fmla="val 71761"/>
              <a:gd name="adj2" fmla="val 3617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네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제가 </a:t>
            </a:r>
            <a:r>
              <a:rPr lang="en-US" altLang="ko-KR" dirty="0" smtClean="0">
                <a:solidFill>
                  <a:schemeClr val="tx1"/>
                </a:solidFill>
              </a:rPr>
              <a:t>Topic</a:t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ko-KR" altLang="en-US" dirty="0" smtClean="0">
                <a:solidFill>
                  <a:schemeClr val="tx1"/>
                </a:solidFill>
              </a:rPr>
              <a:t>이나 </a:t>
            </a:r>
            <a:r>
              <a:rPr lang="en-US" altLang="ko-KR" dirty="0" smtClean="0">
                <a:solidFill>
                  <a:schemeClr val="tx1"/>
                </a:solidFill>
              </a:rPr>
              <a:t>Node </a:t>
            </a:r>
            <a:r>
              <a:rPr lang="ko-KR" altLang="en-US" dirty="0" smtClean="0">
                <a:solidFill>
                  <a:schemeClr val="tx1"/>
                </a:solidFill>
              </a:rPr>
              <a:t>등을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ko-KR" altLang="en-US" dirty="0" smtClean="0">
                <a:solidFill>
                  <a:schemeClr val="tx1"/>
                </a:solidFill>
              </a:rPr>
              <a:t>관리하고 </a:t>
            </a:r>
            <a:r>
              <a:rPr lang="ko-KR" altLang="en-US" dirty="0" err="1" smtClean="0">
                <a:solidFill>
                  <a:schemeClr val="tx1"/>
                </a:solidFill>
              </a:rPr>
              <a:t>있습죠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885887" y="1700808"/>
            <a:ext cx="2520280" cy="1584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 smtClean="0">
                <a:solidFill>
                  <a:srgbClr val="0070C0"/>
                </a:solidFill>
              </a:rPr>
              <a:t>ROS_MASTER_URI = https://192.168.1.</a:t>
            </a:r>
            <a:r>
              <a:rPr lang="en-US" altLang="ko-KR" sz="2000" b="1" dirty="0" smtClean="0">
                <a:solidFill>
                  <a:srgbClr val="0070C0"/>
                </a:solidFill>
              </a:rPr>
              <a:t>5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/>
            </a:r>
            <a:br>
              <a:rPr lang="en-US" altLang="ko-KR" sz="2000" dirty="0" smtClean="0">
                <a:solidFill>
                  <a:schemeClr val="tx1"/>
                </a:solidFill>
              </a:rPr>
            </a:b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</a:rPr>
              <a:t>ROS_HOSTNAME = https://</a:t>
            </a:r>
            <a:r>
              <a:rPr lang="en-US" altLang="ko-KR" sz="2000" dirty="0" smtClean="0">
                <a:solidFill>
                  <a:schemeClr val="accent6">
                    <a:lumMod val="75000"/>
                  </a:schemeClr>
                </a:solidFill>
              </a:rPr>
              <a:t>192.168.1.</a:t>
            </a:r>
            <a:r>
              <a:rPr lang="en-US" altLang="ko-KR" sz="2000" b="1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ko-KR" altLang="en-US" sz="2000" b="1" i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5868143" y="1700808"/>
            <a:ext cx="2520280" cy="1584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 smtClean="0">
                <a:solidFill>
                  <a:srgbClr val="0070C0"/>
                </a:solidFill>
              </a:rPr>
              <a:t>ROS_MASTER_URI = https://192.168.1.</a:t>
            </a:r>
            <a:r>
              <a:rPr lang="en-US" altLang="ko-KR" sz="2000" b="1" dirty="0" smtClean="0">
                <a:solidFill>
                  <a:srgbClr val="0070C0"/>
                </a:solidFill>
              </a:rPr>
              <a:t>5</a:t>
            </a:r>
          </a:p>
          <a:p>
            <a:r>
              <a:rPr lang="en-US" altLang="ko-KR" sz="2000" dirty="0" smtClean="0">
                <a:solidFill>
                  <a:srgbClr val="0070C0"/>
                </a:solidFill>
              </a:rPr>
              <a:t/>
            </a:r>
            <a:br>
              <a:rPr lang="en-US" altLang="ko-KR" sz="2000" dirty="0" smtClean="0">
                <a:solidFill>
                  <a:srgbClr val="0070C0"/>
                </a:solidFill>
              </a:rPr>
            </a:br>
            <a:r>
              <a:rPr lang="en-US" altLang="ko-KR" sz="2000" dirty="0">
                <a:solidFill>
                  <a:srgbClr val="0070C0"/>
                </a:solidFill>
              </a:rPr>
              <a:t>ROS_HOSTNAME = https://</a:t>
            </a:r>
            <a:r>
              <a:rPr lang="en-US" altLang="ko-KR" sz="2000" dirty="0" smtClean="0">
                <a:solidFill>
                  <a:srgbClr val="0070C0"/>
                </a:solidFill>
              </a:rPr>
              <a:t>192.168.1.</a:t>
            </a:r>
            <a:r>
              <a:rPr lang="en-US" altLang="ko-KR" sz="2000" b="1" dirty="0" smtClean="0">
                <a:solidFill>
                  <a:srgbClr val="0070C0"/>
                </a:solidFill>
              </a:rPr>
              <a:t>5</a:t>
            </a:r>
            <a:endParaRPr lang="ko-KR" altLang="en-US" sz="2000" b="1" i="1" dirty="0">
              <a:solidFill>
                <a:srgbClr val="0070C0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538123" y="3895825"/>
            <a:ext cx="1206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ROSCORE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4389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66" grpId="0" animBg="1"/>
      <p:bldP spid="67" grpId="0"/>
      <p:bldP spid="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요약 </a:t>
            </a:r>
            <a:r>
              <a:rPr lang="en-US" altLang="ko-KR" dirty="0" smtClean="0"/>
              <a:t>9/11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3169124" y="4034098"/>
            <a:ext cx="1467189" cy="3710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 smtClean="0">
                <a:solidFill>
                  <a:schemeClr val="tx1"/>
                </a:solidFill>
              </a:rPr>
              <a:t>$ </a:t>
            </a:r>
            <a:r>
              <a:rPr lang="en-US" altLang="ko-KR" sz="1400" b="1" dirty="0" err="1" smtClean="0">
                <a:solidFill>
                  <a:schemeClr val="tx1"/>
                </a:solidFill>
              </a:rPr>
              <a:t>catkin_make</a:t>
            </a:r>
            <a:endParaRPr lang="en-US" altLang="ko-KR" sz="1400" b="1" dirty="0" smtClean="0">
              <a:solidFill>
                <a:schemeClr val="tx1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252801" y="2854586"/>
            <a:ext cx="4383513" cy="2920974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8" name="직사각형 47"/>
          <p:cNvSpPr/>
          <p:nvPr/>
        </p:nvSpPr>
        <p:spPr>
          <a:xfrm>
            <a:off x="1282787" y="2500772"/>
            <a:ext cx="1906652" cy="3591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>
                <a:solidFill>
                  <a:schemeClr val="accent2"/>
                </a:solidFill>
              </a:rPr>
              <a:t>/</a:t>
            </a:r>
            <a:r>
              <a:rPr lang="en-US" altLang="ko-KR" sz="1400" b="1" dirty="0" err="1" smtClean="0">
                <a:solidFill>
                  <a:schemeClr val="accent2"/>
                </a:solidFill>
              </a:rPr>
              <a:t>c</a:t>
            </a:r>
            <a:r>
              <a:rPr lang="en-US" altLang="ko-KR" sz="1400" b="1" dirty="0" err="1" smtClean="0">
                <a:solidFill>
                  <a:schemeClr val="accent2"/>
                </a:solidFill>
              </a:rPr>
              <a:t>atkin_ws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5859467" y="4556615"/>
            <a:ext cx="2215320" cy="992885"/>
            <a:chOff x="1357134" y="2184087"/>
            <a:chExt cx="2215320" cy="992885"/>
          </a:xfrm>
        </p:grpSpPr>
        <p:sp>
          <p:nvSpPr>
            <p:cNvPr id="23" name="직사각형 22"/>
            <p:cNvSpPr/>
            <p:nvPr/>
          </p:nvSpPr>
          <p:spPr>
            <a:xfrm>
              <a:off x="1428342" y="2184087"/>
              <a:ext cx="2073192" cy="1768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$ 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sudo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 apt-get install 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ros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-kinetic-~~~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357134" y="2510573"/>
              <a:ext cx="2215033" cy="1242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1357421" y="2694043"/>
              <a:ext cx="2215033" cy="621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1357421" y="2823072"/>
              <a:ext cx="2215033" cy="289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4" name="아래쪽 화살표 3"/>
            <p:cNvSpPr/>
            <p:nvPr/>
          </p:nvSpPr>
          <p:spPr>
            <a:xfrm>
              <a:off x="1796224" y="2960948"/>
              <a:ext cx="1385862" cy="216024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1" name="모서리가 둥근 직사각형 50"/>
          <p:cNvSpPr/>
          <p:nvPr/>
        </p:nvSpPr>
        <p:spPr>
          <a:xfrm>
            <a:off x="678287" y="4820005"/>
            <a:ext cx="2215523" cy="374944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53" name="직사각형 52"/>
          <p:cNvSpPr/>
          <p:nvPr/>
        </p:nvSpPr>
        <p:spPr>
          <a:xfrm>
            <a:off x="745023" y="4825817"/>
            <a:ext cx="2148788" cy="3710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Nodes, Launchers,…  </a:t>
            </a:r>
            <a:endParaRPr lang="en-US" altLang="ko-KR" sz="14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4" name="모서리가 둥근 직사각형 63"/>
          <p:cNvSpPr/>
          <p:nvPr/>
        </p:nvSpPr>
        <p:spPr>
          <a:xfrm>
            <a:off x="405202" y="3498722"/>
            <a:ext cx="2784238" cy="1979233"/>
          </a:xfrm>
          <a:prstGeom prst="roundRect">
            <a:avLst>
              <a:gd name="adj" fmla="val 43514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5" name="직사각형 64"/>
          <p:cNvSpPr/>
          <p:nvPr/>
        </p:nvSpPr>
        <p:spPr>
          <a:xfrm>
            <a:off x="857186" y="3139528"/>
            <a:ext cx="1906652" cy="3591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>
                <a:solidFill>
                  <a:srgbClr val="FF0000"/>
                </a:solidFill>
              </a:rPr>
              <a:t>/</a:t>
            </a:r>
            <a:r>
              <a:rPr lang="en-US" altLang="ko-KR" sz="1400" b="1" dirty="0" err="1" smtClean="0">
                <a:solidFill>
                  <a:srgbClr val="FF0000"/>
                </a:solidFill>
              </a:rPr>
              <a:t>src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80" name="모서리가 둥근 직사각형 79"/>
          <p:cNvSpPr/>
          <p:nvPr/>
        </p:nvSpPr>
        <p:spPr>
          <a:xfrm>
            <a:off x="5090763" y="2204864"/>
            <a:ext cx="3779519" cy="4248472"/>
          </a:xfrm>
          <a:prstGeom prst="roundRect">
            <a:avLst>
              <a:gd name="adj" fmla="val 25687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81" name="직사각형 80"/>
          <p:cNvSpPr/>
          <p:nvPr/>
        </p:nvSpPr>
        <p:spPr>
          <a:xfrm>
            <a:off x="5932657" y="1845670"/>
            <a:ext cx="1906652" cy="3591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>
                <a:solidFill>
                  <a:schemeClr val="accent2"/>
                </a:solidFill>
              </a:rPr>
              <a:t>/opt/</a:t>
            </a:r>
            <a:r>
              <a:rPr lang="en-US" altLang="ko-KR" sz="1400" b="1" dirty="0" err="1" smtClean="0">
                <a:solidFill>
                  <a:schemeClr val="accent2"/>
                </a:solidFill>
              </a:rPr>
              <a:t>ros</a:t>
            </a:r>
            <a:r>
              <a:rPr lang="en-US" altLang="ko-KR" sz="1400" b="1" dirty="0" smtClean="0">
                <a:solidFill>
                  <a:schemeClr val="accent2"/>
                </a:solidFill>
              </a:rPr>
              <a:t>/kinetic/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5848093" y="5617579"/>
            <a:ext cx="2215524" cy="376848"/>
            <a:chOff x="5848093" y="4987413"/>
            <a:chExt cx="2215524" cy="376848"/>
          </a:xfrm>
        </p:grpSpPr>
        <p:sp>
          <p:nvSpPr>
            <p:cNvPr id="88" name="모서리가 둥근 직사각형 87"/>
            <p:cNvSpPr/>
            <p:nvPr/>
          </p:nvSpPr>
          <p:spPr>
            <a:xfrm>
              <a:off x="5848093" y="4987413"/>
              <a:ext cx="2215523" cy="374944"/>
            </a:xfrm>
            <a:prstGeom prst="roundRect">
              <a:avLst>
                <a:gd name="adj" fmla="val 43514"/>
              </a:avLst>
            </a:prstGeom>
            <a:noFill/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89" name="직사각형 88"/>
            <p:cNvSpPr/>
            <p:nvPr/>
          </p:nvSpPr>
          <p:spPr>
            <a:xfrm>
              <a:off x="5914829" y="4993225"/>
              <a:ext cx="2148788" cy="3710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b="1" dirty="0" smtClean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Nodes, Launchers,…  </a:t>
              </a:r>
              <a:endParaRPr lang="en-US" altLang="ko-KR" sz="1400" b="1" dirty="0" smtClean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90" name="모서리가 둥근 직사각형 89"/>
          <p:cNvSpPr/>
          <p:nvPr/>
        </p:nvSpPr>
        <p:spPr>
          <a:xfrm>
            <a:off x="5575008" y="4296296"/>
            <a:ext cx="2784238" cy="1979233"/>
          </a:xfrm>
          <a:prstGeom prst="roundRect">
            <a:avLst>
              <a:gd name="adj" fmla="val 43514"/>
            </a:avLst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91" name="직사각형 90"/>
          <p:cNvSpPr/>
          <p:nvPr/>
        </p:nvSpPr>
        <p:spPr>
          <a:xfrm>
            <a:off x="6026992" y="3937102"/>
            <a:ext cx="1906652" cy="3591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>
                <a:solidFill>
                  <a:srgbClr val="00B050"/>
                </a:solidFill>
              </a:rPr>
              <a:t>/lib | /share | …</a:t>
            </a:r>
            <a:endParaRPr lang="ko-KR" altLang="en-US" sz="1400" b="1" dirty="0">
              <a:solidFill>
                <a:srgbClr val="00B050"/>
              </a:solidFill>
            </a:endParaRPr>
          </a:p>
        </p:txBody>
      </p:sp>
      <p:grpSp>
        <p:nvGrpSpPr>
          <p:cNvPr id="92" name="그룹 91"/>
          <p:cNvGrpSpPr/>
          <p:nvPr/>
        </p:nvGrpSpPr>
        <p:grpSpPr>
          <a:xfrm>
            <a:off x="663934" y="3724202"/>
            <a:ext cx="2215320" cy="992885"/>
            <a:chOff x="1357134" y="2184087"/>
            <a:chExt cx="2215320" cy="992885"/>
          </a:xfrm>
        </p:grpSpPr>
        <p:sp>
          <p:nvSpPr>
            <p:cNvPr id="93" name="직사각형 92"/>
            <p:cNvSpPr/>
            <p:nvPr/>
          </p:nvSpPr>
          <p:spPr>
            <a:xfrm>
              <a:off x="1428342" y="2184087"/>
              <a:ext cx="2073192" cy="17686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$ 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g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it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 clone … ~~~.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git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>
              <a:off x="1357134" y="2510573"/>
              <a:ext cx="2215033" cy="1242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95" name="직사각형 94"/>
            <p:cNvSpPr/>
            <p:nvPr/>
          </p:nvSpPr>
          <p:spPr>
            <a:xfrm>
              <a:off x="1357421" y="2694043"/>
              <a:ext cx="2215033" cy="621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96" name="직사각형 95"/>
            <p:cNvSpPr/>
            <p:nvPr/>
          </p:nvSpPr>
          <p:spPr>
            <a:xfrm>
              <a:off x="1357421" y="2823072"/>
              <a:ext cx="2215033" cy="2898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97" name="아래쪽 화살표 96"/>
            <p:cNvSpPr/>
            <p:nvPr/>
          </p:nvSpPr>
          <p:spPr>
            <a:xfrm>
              <a:off x="1796224" y="2960948"/>
              <a:ext cx="1385862" cy="216024"/>
            </a:xfrm>
            <a:prstGeom prst="down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8" name="모서리가 둥근 직사각형 97"/>
          <p:cNvSpPr/>
          <p:nvPr/>
        </p:nvSpPr>
        <p:spPr>
          <a:xfrm>
            <a:off x="5575008" y="2437273"/>
            <a:ext cx="2784238" cy="1211708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25" name="직선 연결선 24"/>
          <p:cNvCxnSpPr/>
          <p:nvPr/>
        </p:nvCxnSpPr>
        <p:spPr>
          <a:xfrm flipV="1">
            <a:off x="3491880" y="2437273"/>
            <a:ext cx="2548927" cy="422693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/>
          <p:nvPr/>
        </p:nvCxnSpPr>
        <p:spPr>
          <a:xfrm flipV="1">
            <a:off x="4211960" y="3648981"/>
            <a:ext cx="1815032" cy="1792507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직사각형 99"/>
          <p:cNvSpPr/>
          <p:nvPr/>
        </p:nvSpPr>
        <p:spPr>
          <a:xfrm>
            <a:off x="910778" y="1584567"/>
            <a:ext cx="2664296" cy="8813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주 작업 공간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01" name="직사각형 100"/>
          <p:cNvSpPr/>
          <p:nvPr/>
        </p:nvSpPr>
        <p:spPr>
          <a:xfrm>
            <a:off x="5623706" y="1350632"/>
            <a:ext cx="2664296" cy="665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 smtClean="0">
                <a:solidFill>
                  <a:schemeClr val="tx1"/>
                </a:solidFill>
              </a:rPr>
              <a:t>왠만해선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 안가는 공간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93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요약 </a:t>
            </a:r>
            <a:r>
              <a:rPr lang="en-US" altLang="ko-KR" dirty="0" smtClean="0"/>
              <a:t>10/11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ROS</a:t>
            </a:r>
            <a:r>
              <a:rPr lang="ko-KR" altLang="en-US" dirty="0" smtClean="0"/>
              <a:t>의 특징과 </a:t>
            </a:r>
            <a:r>
              <a:rPr lang="ko-KR" altLang="en-US" dirty="0" err="1" smtClean="0"/>
              <a:t>실행법을</a:t>
            </a:r>
            <a:r>
              <a:rPr lang="ko-KR" altLang="en-US" dirty="0" smtClean="0"/>
              <a:t> 설명할 수 있다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/>
              <a:t>O</a:t>
            </a:r>
            <a:r>
              <a:rPr lang="en-US" altLang="ko-KR" dirty="0" smtClean="0"/>
              <a:t>] </a:t>
            </a:r>
            <a:r>
              <a:rPr lang="ko-KR" altLang="en-US" dirty="0" smtClean="0"/>
              <a:t>남의 </a:t>
            </a:r>
            <a:r>
              <a:rPr lang="en-US" altLang="ko-KR" dirty="0" smtClean="0"/>
              <a:t>ROS Package</a:t>
            </a:r>
            <a:r>
              <a:rPr lang="ko-KR" altLang="en-US" dirty="0" smtClean="0"/>
              <a:t>를 개조할 수 있다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ROS Package</a:t>
            </a:r>
            <a:r>
              <a:rPr lang="ko-KR" altLang="en-US" dirty="0" smtClean="0"/>
              <a:t>를 만들어낼 수 있다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en-US" altLang="ko-KR" dirty="0" smtClean="0"/>
              <a:t>“</a:t>
            </a:r>
            <a:r>
              <a:rPr lang="ko-KR" altLang="en-US" dirty="0" smtClean="0"/>
              <a:t>이젠 나도 할 수 있다</a:t>
            </a:r>
            <a:r>
              <a:rPr lang="en-US" altLang="ko-KR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6699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요약 </a:t>
            </a:r>
            <a:r>
              <a:rPr lang="en-US" altLang="ko-KR" dirty="0" smtClean="0"/>
              <a:t>11/11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</a:t>
            </a:r>
            <a:r>
              <a:rPr lang="en-US" altLang="ko-KR" dirty="0" smtClean="0"/>
              <a:t>LiDAR </a:t>
            </a:r>
            <a:r>
              <a:rPr lang="ko-KR" altLang="en-US" dirty="0" smtClean="0"/>
              <a:t>를 써봤다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[  ] Camera </a:t>
            </a:r>
            <a:r>
              <a:rPr lang="ko-KR" altLang="en-US" dirty="0" smtClean="0"/>
              <a:t>를 써봤다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5552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924944"/>
            <a:ext cx="8496944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이제 </a:t>
            </a:r>
            <a:r>
              <a:rPr lang="en-US" altLang="ko-KR" dirty="0" smtClean="0"/>
              <a:t>Camera </a:t>
            </a:r>
            <a:r>
              <a:rPr lang="ko-KR" altLang="en-US" dirty="0" smtClean="0"/>
              <a:t>갖고 놀아보자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416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1</a:t>
            </a:r>
            <a:r>
              <a:rPr lang="en-US" altLang="ko-KR" dirty="0" smtClean="0"/>
              <a:t>.1 Camera </a:t>
            </a:r>
            <a:r>
              <a:rPr lang="ko-KR" altLang="en-US" dirty="0" smtClean="0"/>
              <a:t>관련 </a:t>
            </a:r>
            <a:r>
              <a:rPr lang="en-US" altLang="ko-KR" dirty="0" err="1" smtClean="0"/>
              <a:t>Pkg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다운</a:t>
            </a:r>
            <a:endParaRPr lang="ko-KR" altLang="en-US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609600" y="4077072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/>
              <a:t>sudo</a:t>
            </a:r>
            <a:r>
              <a:rPr lang="en-US" altLang="ko-KR" sz="2400" dirty="0"/>
              <a:t> apt-get install </a:t>
            </a:r>
            <a:r>
              <a:rPr lang="en-US" altLang="ko-KR" sz="2400" dirty="0" smtClean="0"/>
              <a:t>libv4l-dev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smtClean="0"/>
              <a:t>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src</a:t>
            </a: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1800" dirty="0" err="1"/>
              <a:t>git</a:t>
            </a:r>
            <a:r>
              <a:rPr lang="en-US" altLang="ko-KR" sz="1800" dirty="0"/>
              <a:t> clone https://github.com/ktossell/camera_umd.git</a:t>
            </a:r>
            <a:endParaRPr lang="en-US" altLang="ko-KR" sz="2400" dirty="0" smtClean="0"/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1669328" y="2081044"/>
            <a:ext cx="6110144" cy="1143000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 smtClean="0"/>
              <a:t>uvc_camera</a:t>
            </a:r>
            <a:r>
              <a:rPr lang="en-US" altLang="ko-KR" dirty="0" smtClean="0"/>
              <a:t> package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523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TB3 </a:t>
            </a:r>
            <a:r>
              <a:rPr lang="ko-KR" altLang="en-US" dirty="0" smtClean="0"/>
              <a:t>자율주행 </a:t>
            </a:r>
            <a:r>
              <a:rPr lang="en-US" altLang="ko-KR" dirty="0" smtClean="0"/>
              <a:t>1</a:t>
            </a:r>
            <a:r>
              <a:rPr lang="ko-KR" altLang="en-US" dirty="0" smtClean="0"/>
              <a:t>기 일정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2017/03/29 –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첫 모임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내용 전달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/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인사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/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배정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)</a:t>
            </a:r>
          </a:p>
          <a:p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2017/04/05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–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TURTLEBOT3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조립 및 간단 구동</a:t>
            </a:r>
            <a:endParaRPr lang="en-US" altLang="ko-KR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2017/04/12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–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TURTLEBOT3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SLAM &amp; Navigation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예제 체험</a:t>
            </a:r>
            <a:endParaRPr lang="en-US" altLang="ko-KR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2017/04/19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– 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</a:rPr>
              <a:t>예제 추가 체험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예비일</a:t>
            </a:r>
            <a:endParaRPr lang="en-US" altLang="ko-KR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ko-KR" sz="2400" dirty="0"/>
              <a:t>2017/04/26 </a:t>
            </a:r>
            <a:r>
              <a:rPr lang="en-US" altLang="ko-KR" sz="2400" dirty="0" smtClean="0"/>
              <a:t>– </a:t>
            </a:r>
            <a:r>
              <a:rPr lang="en-US" altLang="ko-KR" sz="2400" dirty="0"/>
              <a:t>TURTLEBOT3 Lane Following @ DT </a:t>
            </a:r>
            <a:r>
              <a:rPr lang="ko-KR" altLang="en-US" sz="2400" dirty="0"/>
              <a:t>예제 체험</a:t>
            </a:r>
            <a:endParaRPr lang="en-US" altLang="ko-KR" sz="2400" dirty="0" smtClean="0"/>
          </a:p>
          <a:p>
            <a:r>
              <a:rPr lang="en-US" altLang="ko-KR" sz="2400" dirty="0" smtClean="0">
                <a:solidFill>
                  <a:srgbClr val="FF0000"/>
                </a:solidFill>
              </a:rPr>
              <a:t>2017/05/03 –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연휴</a:t>
            </a:r>
            <a:endParaRPr lang="en-US" altLang="ko-KR" sz="2400" b="1" dirty="0" smtClean="0">
              <a:solidFill>
                <a:srgbClr val="FF0000"/>
              </a:solidFill>
            </a:endParaRPr>
          </a:p>
          <a:p>
            <a:r>
              <a:rPr lang="en-US" altLang="ko-KR" sz="2400" dirty="0" smtClean="0">
                <a:solidFill>
                  <a:srgbClr val="FF0000"/>
                </a:solidFill>
              </a:rPr>
              <a:t>2017/05/10</a:t>
            </a:r>
            <a:r>
              <a:rPr lang="ko-KR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ko-KR" sz="2400" dirty="0" smtClean="0">
                <a:solidFill>
                  <a:srgbClr val="FF0000"/>
                </a:solidFill>
              </a:rPr>
              <a:t>– </a:t>
            </a:r>
            <a:r>
              <a:rPr lang="ko-KR" altLang="en-US" sz="2400" dirty="0" smtClean="0">
                <a:solidFill>
                  <a:srgbClr val="FF0000"/>
                </a:solidFill>
              </a:rPr>
              <a:t>조별 아이디어</a:t>
            </a:r>
            <a:r>
              <a:rPr lang="en-US" altLang="ko-KR" sz="2400" dirty="0">
                <a:solidFill>
                  <a:srgbClr val="FF0000"/>
                </a:solidFill>
              </a:rPr>
              <a:t> </a:t>
            </a:r>
            <a:r>
              <a:rPr lang="en-US" altLang="ko-KR" sz="2400" dirty="0" smtClean="0">
                <a:solidFill>
                  <a:srgbClr val="FF0000"/>
                </a:solidFill>
              </a:rPr>
              <a:t>/ </a:t>
            </a:r>
            <a:r>
              <a:rPr lang="ko-KR" altLang="en-US" sz="2400" dirty="0" smtClean="0">
                <a:solidFill>
                  <a:srgbClr val="FF0000"/>
                </a:solidFill>
              </a:rPr>
              <a:t>연구 스케줄 발표회</a:t>
            </a:r>
            <a:endParaRPr lang="en-US" altLang="ko-KR" sz="2400" dirty="0" smtClean="0">
              <a:solidFill>
                <a:srgbClr val="FF0000"/>
              </a:solidFill>
            </a:endParaRPr>
          </a:p>
          <a:p>
            <a:r>
              <a:rPr lang="en-US" altLang="ko-KR" sz="2400" dirty="0" smtClean="0"/>
              <a:t>2017/05/17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맵</a:t>
            </a:r>
            <a:r>
              <a:rPr lang="ko-KR" altLang="en-US" sz="2400" dirty="0" smtClean="0"/>
              <a:t> 제작</a:t>
            </a:r>
            <a:endParaRPr lang="en-US" altLang="ko-KR" sz="2400" dirty="0" smtClean="0"/>
          </a:p>
          <a:p>
            <a:r>
              <a:rPr lang="en-US" altLang="ko-KR" sz="2400" dirty="0" smtClean="0"/>
              <a:t>2017/05/22 </a:t>
            </a:r>
            <a:r>
              <a:rPr lang="en-US" altLang="ko-KR" sz="2400" dirty="0" smtClean="0"/>
              <a:t>~ </a:t>
            </a:r>
            <a:r>
              <a:rPr lang="en-US" altLang="ko-KR" sz="2400" dirty="0" smtClean="0"/>
              <a:t>06/14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2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 </a:t>
            </a:r>
            <a:r>
              <a:rPr lang="en-US" altLang="ko-KR" sz="2400" b="1" dirty="0" smtClean="0"/>
              <a:t>*</a:t>
            </a:r>
            <a:r>
              <a:rPr lang="ko-KR" altLang="en-US" sz="2400" b="1" dirty="0"/>
              <a:t> 조별 </a:t>
            </a:r>
            <a:r>
              <a:rPr lang="ko-KR" altLang="en-US" sz="2400" b="1" dirty="0" smtClean="0"/>
              <a:t>연구</a:t>
            </a:r>
            <a:endParaRPr lang="en-US" altLang="ko-KR" sz="2400" b="1" dirty="0"/>
          </a:p>
          <a:p>
            <a:r>
              <a:rPr lang="en-US" altLang="ko-KR" sz="2400" dirty="0" smtClean="0"/>
              <a:t>2017/06/21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연구 결과물 발표</a:t>
            </a:r>
            <a:endParaRPr lang="en-US" altLang="ko-KR" sz="2400" dirty="0" smtClean="0"/>
          </a:p>
          <a:p>
            <a:r>
              <a:rPr lang="en-US" altLang="ko-KR" sz="2400" dirty="0" smtClean="0"/>
              <a:t>2017/06/28 </a:t>
            </a:r>
            <a:r>
              <a:rPr lang="en-US" altLang="ko-KR" sz="2400" dirty="0" smtClean="0"/>
              <a:t>– 5</a:t>
            </a:r>
            <a:r>
              <a:rPr lang="ko-KR" altLang="en-US" sz="2400" dirty="0" err="1" smtClean="0"/>
              <a:t>명팀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론칭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/>
              <a:t>조립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역할 조율 및 인계 회의</a:t>
            </a:r>
            <a:endParaRPr lang="en-US" altLang="ko-KR" sz="2400" dirty="0" smtClean="0"/>
          </a:p>
          <a:p>
            <a:r>
              <a:rPr lang="en-US" altLang="ko-KR" sz="2400" dirty="0" smtClean="0"/>
              <a:t>2017/07/05 </a:t>
            </a:r>
            <a:r>
              <a:rPr lang="en-US" altLang="ko-KR" sz="2400" dirty="0" smtClean="0"/>
              <a:t>~ 07/30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4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</a:t>
            </a:r>
            <a:r>
              <a:rPr lang="ko-KR" altLang="en-US" sz="2400" b="1" dirty="0" err="1" smtClean="0"/>
              <a:t>팀별</a:t>
            </a:r>
            <a:r>
              <a:rPr lang="ko-KR" altLang="en-US" sz="2400" b="1" dirty="0"/>
              <a:t> </a:t>
            </a:r>
            <a:r>
              <a:rPr lang="ko-KR" altLang="en-US" sz="2400" b="1" dirty="0" smtClean="0"/>
              <a:t>연구</a:t>
            </a:r>
            <a:endParaRPr lang="en-US" altLang="ko-KR" sz="2400" b="1" dirty="0" smtClean="0"/>
          </a:p>
          <a:p>
            <a:r>
              <a:rPr lang="en-US" altLang="ko-KR" sz="2400" dirty="0"/>
              <a:t>2017/08/02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팀대항</a:t>
            </a:r>
            <a:r>
              <a:rPr lang="ko-KR" altLang="en-US" sz="2400" dirty="0" smtClean="0"/>
              <a:t> 대회</a:t>
            </a:r>
            <a:endParaRPr lang="en-US" altLang="ko-KR" sz="2400" dirty="0" smtClean="0"/>
          </a:p>
          <a:p>
            <a:r>
              <a:rPr lang="en-US" altLang="ko-KR" sz="2400" dirty="0"/>
              <a:t>2017/08/09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2017/08/16 </a:t>
            </a:r>
            <a:r>
              <a:rPr lang="en-US" altLang="ko-KR" sz="2400" dirty="0" smtClean="0"/>
              <a:t>~ 09/06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3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</a:t>
            </a:r>
            <a:r>
              <a:rPr lang="en-US" altLang="ko-KR" sz="2400" dirty="0" smtClean="0"/>
              <a:t> – </a:t>
            </a:r>
            <a:r>
              <a:rPr lang="ko-KR" altLang="en-US" sz="2400" b="1" dirty="0" smtClean="0"/>
              <a:t>자율 연구</a:t>
            </a:r>
            <a:endParaRPr lang="en-US" altLang="ko-KR" sz="24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012160" y="6453336"/>
            <a:ext cx="28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* </a:t>
            </a:r>
            <a:r>
              <a:rPr lang="ko-KR" altLang="en-US" b="1" dirty="0" smtClean="0"/>
              <a:t>진행자 </a:t>
            </a:r>
            <a:r>
              <a:rPr lang="en-US" altLang="ko-KR" b="1" dirty="0" smtClean="0"/>
              <a:t>5/31, 6/07 </a:t>
            </a:r>
            <a:r>
              <a:rPr lang="ko-KR" altLang="en-US" b="1" dirty="0" smtClean="0"/>
              <a:t>불참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8116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1.2 </a:t>
            </a:r>
            <a:r>
              <a:rPr lang="en-US" altLang="ko-KR" dirty="0"/>
              <a:t>Camera </a:t>
            </a:r>
            <a:r>
              <a:rPr lang="ko-KR" altLang="en-US" dirty="0"/>
              <a:t>관련 </a:t>
            </a:r>
            <a:r>
              <a:rPr lang="en-US" altLang="ko-KR" dirty="0" err="1"/>
              <a:t>Pkg</a:t>
            </a:r>
            <a:r>
              <a:rPr lang="en-US" altLang="ko-KR" dirty="0"/>
              <a:t> </a:t>
            </a:r>
            <a:r>
              <a:rPr lang="ko-KR" altLang="en-US" dirty="0" smtClean="0"/>
              <a:t>실행</a:t>
            </a:r>
            <a:endParaRPr lang="ko-KR" altLang="en-US" dirty="0"/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uvc_camera</a:t>
            </a:r>
            <a:r>
              <a:rPr lang="en-US" altLang="ko-KR" sz="2400" dirty="0"/>
              <a:t> </a:t>
            </a:r>
            <a:r>
              <a:rPr lang="en-US" altLang="ko-KR" sz="2400" dirty="0" err="1" smtClean="0"/>
              <a:t>uvc_camera_node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rqt_image_view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rqt_graph</a:t>
            </a:r>
            <a:endParaRPr lang="en-US" altLang="ko-KR" sz="2400" dirty="0" smtClean="0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1669328" y="2081044"/>
            <a:ext cx="6110144" cy="1143000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 smtClean="0"/>
              <a:t>uvc_camera</a:t>
            </a:r>
            <a:r>
              <a:rPr lang="en-US" altLang="ko-KR" dirty="0" smtClean="0"/>
              <a:t> package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1743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1.3 Camera </a:t>
            </a:r>
            <a:r>
              <a:rPr lang="en-US" altLang="ko-KR" dirty="0" err="1"/>
              <a:t>Config</a:t>
            </a:r>
            <a:r>
              <a:rPr lang="en-US" altLang="ko-KR" dirty="0"/>
              <a:t> </a:t>
            </a:r>
            <a:r>
              <a:rPr lang="ko-KR" altLang="en-US" dirty="0"/>
              <a:t>관련 </a:t>
            </a:r>
            <a:r>
              <a:rPr lang="en-US" altLang="ko-KR" dirty="0" err="1"/>
              <a:t>Pkg</a:t>
            </a:r>
            <a:r>
              <a:rPr lang="en-US" altLang="ko-KR" dirty="0"/>
              <a:t> </a:t>
            </a:r>
            <a:r>
              <a:rPr lang="ko-KR" altLang="en-US" dirty="0" smtClean="0"/>
              <a:t>다운</a:t>
            </a:r>
            <a:endParaRPr lang="ko-KR" altLang="en-US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609600" y="5877272"/>
            <a:ext cx="8229600" cy="504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200" dirty="0" smtClean="0"/>
              <a:t>[1</a:t>
            </a:r>
            <a:r>
              <a:rPr lang="ko-KR" altLang="en-US" sz="2200" dirty="0" smtClean="0"/>
              <a:t>번 </a:t>
            </a:r>
            <a:r>
              <a:rPr lang="en-US" altLang="ko-KR" sz="2200" dirty="0" smtClean="0"/>
              <a:t>terminal] $ </a:t>
            </a:r>
            <a:r>
              <a:rPr lang="en-US" altLang="ko-KR" sz="2000" dirty="0" err="1"/>
              <a:t>sudo</a:t>
            </a:r>
            <a:r>
              <a:rPr lang="en-US" altLang="ko-KR" sz="2000" dirty="0"/>
              <a:t> apt-get install </a:t>
            </a:r>
            <a:r>
              <a:rPr lang="en-US" altLang="ko-KR" sz="2000" dirty="0" err="1" smtClean="0"/>
              <a:t>ros</a:t>
            </a:r>
            <a:r>
              <a:rPr lang="en-US" altLang="ko-KR" sz="2000" dirty="0" smtClean="0"/>
              <a:t>-kinetic-camera-calibration</a:t>
            </a: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1669328" y="2081044"/>
            <a:ext cx="6110144" cy="1143000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/>
              <a:t>c</a:t>
            </a:r>
            <a:r>
              <a:rPr lang="en-US" altLang="ko-KR" b="1" dirty="0" err="1" smtClean="0"/>
              <a:t>amera_calibration</a:t>
            </a:r>
            <a:r>
              <a:rPr lang="en-US" altLang="ko-KR" dirty="0" smtClean="0"/>
              <a:t> package</a:t>
            </a:r>
            <a:endParaRPr lang="ko-KR" altLang="en-US" dirty="0"/>
          </a:p>
        </p:txBody>
      </p:sp>
      <p:pic>
        <p:nvPicPr>
          <p:cNvPr id="3074" name="Picture 2" descr="https://cafeptthumb-phinf.pstatic.net/20150811_121/passionvirus_1439286317844UEPrd_PNG/cal1.png?type=w74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63" r="12193"/>
          <a:stretch/>
        </p:blipFill>
        <p:spPr bwMode="auto">
          <a:xfrm>
            <a:off x="2987824" y="3467211"/>
            <a:ext cx="3071212" cy="2301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631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1.4 </a:t>
            </a:r>
            <a:r>
              <a:rPr lang="en-US" altLang="ko-KR" dirty="0"/>
              <a:t>Camera </a:t>
            </a:r>
            <a:r>
              <a:rPr lang="en-US" altLang="ko-KR" dirty="0" err="1" smtClean="0"/>
              <a:t>Config</a:t>
            </a:r>
            <a:r>
              <a:rPr lang="en-US" altLang="ko-KR" dirty="0" smtClean="0"/>
              <a:t> </a:t>
            </a:r>
            <a:r>
              <a:rPr lang="ko-KR" altLang="en-US" dirty="0" smtClean="0"/>
              <a:t>관련 </a:t>
            </a:r>
            <a:r>
              <a:rPr lang="en-US" altLang="ko-KR" dirty="0" err="1"/>
              <a:t>Pkg</a:t>
            </a:r>
            <a:r>
              <a:rPr lang="en-US" altLang="ko-KR" dirty="0"/>
              <a:t> </a:t>
            </a:r>
            <a:r>
              <a:rPr lang="ko-KR" altLang="en-US" dirty="0" smtClean="0"/>
              <a:t>실행</a:t>
            </a:r>
            <a:endParaRPr lang="ko-KR" altLang="en-US" dirty="0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1669328" y="2081044"/>
            <a:ext cx="6110144" cy="1143000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err="1"/>
              <a:t>camera_calibration</a:t>
            </a:r>
            <a:r>
              <a:rPr lang="en-US" altLang="ko-KR" dirty="0"/>
              <a:t> package</a:t>
            </a:r>
            <a:endParaRPr lang="ko-KR" altLang="en-US" dirty="0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609600" y="4077072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22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200" dirty="0" smtClean="0"/>
              <a:t>[1</a:t>
            </a:r>
            <a:r>
              <a:rPr lang="ko-KR" altLang="en-US" sz="2200" dirty="0" smtClean="0"/>
              <a:t>번 </a:t>
            </a:r>
            <a:r>
              <a:rPr lang="en-US" altLang="ko-KR" sz="2200" dirty="0" smtClean="0"/>
              <a:t>terminal] $ </a:t>
            </a:r>
            <a:r>
              <a:rPr lang="en-US" altLang="ko-KR" sz="1500" dirty="0" err="1" smtClean="0"/>
              <a:t>rosrun</a:t>
            </a:r>
            <a:r>
              <a:rPr lang="en-US" altLang="ko-KR" sz="1500" dirty="0" smtClean="0"/>
              <a:t> </a:t>
            </a:r>
            <a:r>
              <a:rPr lang="en-US" altLang="ko-KR" sz="1500" dirty="0" err="1" smtClean="0"/>
              <a:t>uvc_camera</a:t>
            </a:r>
            <a:r>
              <a:rPr lang="en-US" altLang="ko-KR" sz="1500" dirty="0" smtClean="0"/>
              <a:t> </a:t>
            </a:r>
            <a:r>
              <a:rPr lang="en-US" altLang="ko-KR" sz="1500" dirty="0" err="1" smtClean="0"/>
              <a:t>uvc_camera</a:t>
            </a:r>
            <a:r>
              <a:rPr lang="en-US" altLang="ko-KR" sz="1500" dirty="0" smtClean="0"/>
              <a:t> </a:t>
            </a:r>
            <a:r>
              <a:rPr lang="en-US" altLang="ko-KR" sz="1500" dirty="0" err="1" smtClean="0"/>
              <a:t>set_camera_info</a:t>
            </a:r>
            <a:r>
              <a:rPr lang="en-US" altLang="ko-KR" sz="1500" dirty="0" smtClean="0"/>
              <a:t>:=/camera/</a:t>
            </a:r>
            <a:r>
              <a:rPr lang="en-US" altLang="ko-KR" sz="1500" dirty="0" err="1" smtClean="0"/>
              <a:t>set_camera_info</a:t>
            </a:r>
            <a:endParaRPr lang="en-US" altLang="ko-KR" sz="15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200" dirty="0" smtClean="0"/>
              <a:t>[1</a:t>
            </a:r>
            <a:r>
              <a:rPr lang="ko-KR" altLang="en-US" sz="2200" dirty="0" smtClean="0"/>
              <a:t>번 </a:t>
            </a:r>
            <a:r>
              <a:rPr lang="en-US" altLang="ko-KR" sz="2200" dirty="0" smtClean="0"/>
              <a:t>terminal] $ </a:t>
            </a:r>
            <a:r>
              <a:rPr lang="en-US" altLang="ko-KR" sz="1500" dirty="0" err="1" smtClean="0"/>
              <a:t>rosrun</a:t>
            </a:r>
            <a:r>
              <a:rPr lang="en-US" altLang="ko-KR" sz="1500" dirty="0" smtClean="0"/>
              <a:t> </a:t>
            </a:r>
            <a:r>
              <a:rPr lang="en-US" altLang="ko-KR" sz="1500" dirty="0" err="1"/>
              <a:t>camera_calibration</a:t>
            </a:r>
            <a:r>
              <a:rPr lang="en-US" altLang="ko-KR" sz="1500" dirty="0"/>
              <a:t> cameracalibrator.py --size </a:t>
            </a:r>
            <a:r>
              <a:rPr lang="en-US" altLang="ko-KR" sz="1500" dirty="0" smtClean="0"/>
              <a:t>7x5 </a:t>
            </a:r>
            <a:r>
              <a:rPr lang="en-US" altLang="ko-KR" sz="1500" dirty="0"/>
              <a:t>--square </a:t>
            </a:r>
            <a:r>
              <a:rPr lang="en-US" altLang="ko-KR" sz="1500" dirty="0" smtClean="0"/>
              <a:t>0.029</a:t>
            </a:r>
            <a:br>
              <a:rPr lang="en-US" altLang="ko-KR" sz="1500" dirty="0" smtClean="0"/>
            </a:br>
            <a:r>
              <a:rPr lang="en-US" altLang="ko-KR" sz="1500" dirty="0" smtClean="0"/>
              <a:t>                              image</a:t>
            </a:r>
            <a:r>
              <a:rPr lang="en-US" altLang="ko-KR" sz="1500" dirty="0"/>
              <a:t>:=/</a:t>
            </a:r>
            <a:r>
              <a:rPr lang="en-US" altLang="ko-KR" sz="1500" dirty="0" err="1"/>
              <a:t>image_raw</a:t>
            </a:r>
            <a:r>
              <a:rPr lang="en-US" altLang="ko-KR" sz="1500" dirty="0"/>
              <a:t> camera:=/</a:t>
            </a:r>
            <a:r>
              <a:rPr lang="en-US" altLang="ko-KR" sz="1500" dirty="0" smtClean="0"/>
              <a:t>camera</a:t>
            </a:r>
            <a:endParaRPr lang="en-US" altLang="ko-KR" sz="1900" dirty="0" smtClean="0"/>
          </a:p>
        </p:txBody>
      </p:sp>
    </p:spTree>
    <p:extLst>
      <p:ext uri="{BB962C8B-B14F-4D97-AF65-F5344CB8AC3E}">
        <p14:creationId xmlns:p14="http://schemas.microsoft.com/office/powerpoint/2010/main" val="2223087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지금 한 것들의 의미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렌즈 및 </a:t>
            </a:r>
            <a:r>
              <a:rPr lang="en-US" altLang="ko-KR" dirty="0" smtClean="0"/>
              <a:t>CMOS </a:t>
            </a:r>
            <a:r>
              <a:rPr lang="ko-KR" altLang="en-US" dirty="0" smtClean="0"/>
              <a:t>기판의 구조적 불균형으로 인한 상의 왜곡을 </a:t>
            </a:r>
            <a:r>
              <a:rPr lang="ko-KR" altLang="en-US" dirty="0" smtClean="0"/>
              <a:t>보정해줌</a:t>
            </a:r>
            <a:endParaRPr lang="en-US" altLang="ko-KR" dirty="0"/>
          </a:p>
        </p:txBody>
      </p:sp>
      <p:pic>
        <p:nvPicPr>
          <p:cNvPr id="4098" name="Picture 2" descr="camera calibration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3090132"/>
            <a:ext cx="4471464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amera calibration에 대한 이미지 검색결과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5879222" y="4797152"/>
            <a:ext cx="2357438" cy="1857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camera calibration에 대한 이미지 검색결과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5879222" y="2852936"/>
            <a:ext cx="2357437" cy="1857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510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 MIT</a:t>
            </a:r>
            <a:r>
              <a:rPr lang="ko-KR" altLang="en-US" dirty="0"/>
              <a:t> </a:t>
            </a:r>
            <a:r>
              <a:rPr lang="en-US" altLang="ko-KR" dirty="0" err="1" smtClean="0"/>
              <a:t>DuckieTown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구조 파악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3060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924944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 dirty="0"/>
              <a:t>5</a:t>
            </a:r>
            <a:r>
              <a:rPr lang="ko-KR" altLang="en-US" dirty="0" smtClean="0"/>
              <a:t>분 휴식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159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요약 </a:t>
            </a:r>
            <a:r>
              <a:rPr lang="en-US" altLang="ko-KR" dirty="0" smtClean="0"/>
              <a:t>11/11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</a:t>
            </a:r>
            <a:r>
              <a:rPr lang="en-US" altLang="ko-KR" dirty="0" smtClean="0"/>
              <a:t>LiDAR </a:t>
            </a:r>
            <a:r>
              <a:rPr lang="ko-KR" altLang="en-US" dirty="0" smtClean="0"/>
              <a:t>를 써봤다</a:t>
            </a:r>
            <a:endParaRPr lang="en-US" altLang="ko-KR" dirty="0" smtClean="0"/>
          </a:p>
          <a:p>
            <a:r>
              <a:rPr lang="en-US" altLang="ko-KR" dirty="0" smtClean="0"/>
              <a:t>Map </a:t>
            </a:r>
            <a:r>
              <a:rPr lang="ko-KR" altLang="en-US" dirty="0" smtClean="0"/>
              <a:t>도 그려보고 </a:t>
            </a:r>
            <a:r>
              <a:rPr lang="en-US" altLang="ko-KR" dirty="0" err="1" smtClean="0"/>
              <a:t>Navi</a:t>
            </a:r>
            <a:r>
              <a:rPr lang="en-US" altLang="ko-KR" dirty="0" smtClean="0"/>
              <a:t> </a:t>
            </a:r>
            <a:r>
              <a:rPr lang="ko-KR" altLang="en-US" dirty="0" smtClean="0"/>
              <a:t>도 해봤다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[</a:t>
            </a:r>
            <a:r>
              <a:rPr lang="en-US" altLang="ko-KR" b="1" dirty="0"/>
              <a:t>O</a:t>
            </a:r>
            <a:r>
              <a:rPr lang="en-US" altLang="ko-KR" dirty="0"/>
              <a:t>] Camera </a:t>
            </a:r>
            <a:r>
              <a:rPr lang="ko-KR" altLang="en-US" dirty="0"/>
              <a:t>를 </a:t>
            </a:r>
            <a:r>
              <a:rPr lang="ko-KR" altLang="en-US" dirty="0" smtClean="0"/>
              <a:t>써봤다</a:t>
            </a:r>
            <a:endParaRPr lang="en-US" altLang="ko-KR" dirty="0" smtClean="0"/>
          </a:p>
          <a:p>
            <a:r>
              <a:rPr lang="ko-KR" altLang="en-US" dirty="0" smtClean="0"/>
              <a:t>라인트레이서 만져봤다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en-US" altLang="ko-KR" dirty="0"/>
              <a:t>“</a:t>
            </a:r>
            <a:r>
              <a:rPr lang="ko-KR" altLang="en-US" dirty="0"/>
              <a:t>이젠 나도 할 수 있다</a:t>
            </a:r>
            <a:r>
              <a:rPr lang="en-US" altLang="ko-KR" dirty="0"/>
              <a:t>”</a:t>
            </a:r>
          </a:p>
          <a:p>
            <a:pPr marL="0" indent="0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60928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숙제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ko-KR" altLang="en-US" dirty="0" smtClean="0"/>
              <a:t>각 </a:t>
            </a:r>
            <a:r>
              <a:rPr lang="ko-KR" altLang="en-US" dirty="0" smtClean="0"/>
              <a:t>조별 </a:t>
            </a:r>
            <a:r>
              <a:rPr lang="en-US" altLang="ko-KR" dirty="0" smtClean="0"/>
              <a:t>(</a:t>
            </a:r>
            <a:r>
              <a:rPr lang="ko-KR" altLang="en-US" dirty="0" smtClean="0"/>
              <a:t>분야별</a:t>
            </a:r>
            <a:r>
              <a:rPr lang="en-US" altLang="ko-KR" dirty="0" smtClean="0"/>
              <a:t>) </a:t>
            </a:r>
            <a:r>
              <a:rPr lang="ko-KR" altLang="en-US" dirty="0" smtClean="0"/>
              <a:t>발표 자료 만들기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이것 저것 삽질 해 보기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21822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마무리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단톡방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대여장에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참석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표시 후 대여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328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다음주 필요한 것들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72366" y="1917316"/>
            <a:ext cx="4490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/>
              <a:t>우분투</a:t>
            </a:r>
            <a:r>
              <a:rPr lang="ko-KR" altLang="en-US" sz="2400" b="1" dirty="0" smtClean="0"/>
              <a:t> </a:t>
            </a:r>
            <a:r>
              <a:rPr lang="en-US" altLang="ko-KR" sz="2400" b="1" dirty="0" smtClean="0"/>
              <a:t>16.04 </a:t>
            </a:r>
            <a:r>
              <a:rPr lang="ko-KR" altLang="en-US" sz="2400" b="1" dirty="0" smtClean="0"/>
              <a:t>가 설치된 노트북</a:t>
            </a:r>
            <a:endParaRPr lang="ko-KR" altLang="en-US" sz="2400" b="1" dirty="0"/>
          </a:p>
        </p:txBody>
      </p:sp>
      <p:pic>
        <p:nvPicPr>
          <p:cNvPr id="3" name="Picture 2" descr="노트북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" t="13738" r="42219" b="5794"/>
          <a:stretch/>
        </p:blipFill>
        <p:spPr bwMode="auto">
          <a:xfrm>
            <a:off x="1187624" y="1614684"/>
            <a:ext cx="1707545" cy="106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OS  책에 대한 이미지 검색결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3" t="5756" r="13959" b="3989"/>
          <a:stretch/>
        </p:blipFill>
        <p:spPr bwMode="auto">
          <a:xfrm>
            <a:off x="1532633" y="3227784"/>
            <a:ext cx="1017525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372366" y="3825043"/>
            <a:ext cx="3387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ROS </a:t>
            </a:r>
            <a:r>
              <a:rPr lang="ko-KR" altLang="en-US" sz="2400" b="1" dirty="0" smtClean="0"/>
              <a:t>에 관한 기본 지식</a:t>
            </a:r>
            <a:endParaRPr lang="en-US" altLang="ko-KR" sz="2400" b="1" dirty="0" smtClean="0"/>
          </a:p>
        </p:txBody>
      </p:sp>
      <p:pic>
        <p:nvPicPr>
          <p:cNvPr id="1030" name="Picture 6" descr="https://dwa5x7aod66zk.cloudfront.net/assets/pack/logo-github-fe55a081ff239877f791f5882f9c3cddc371653c88d9b06f504ea10f453996ed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1" t="18900" r="15796" b="16976"/>
          <a:stretch/>
        </p:blipFill>
        <p:spPr bwMode="auto">
          <a:xfrm>
            <a:off x="1161198" y="5390576"/>
            <a:ext cx="1954058" cy="61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372365" y="5465135"/>
            <a:ext cx="20649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GITHUB </a:t>
            </a:r>
            <a:r>
              <a:rPr lang="ko-KR" altLang="en-US" sz="2400" b="1" dirty="0" smtClean="0"/>
              <a:t>계정</a:t>
            </a:r>
            <a:endParaRPr lang="en-US" altLang="ko-KR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62654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924944"/>
            <a:ext cx="8496944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이후의 </a:t>
            </a:r>
            <a:r>
              <a:rPr lang="ko-KR" altLang="en-US" dirty="0" err="1" smtClean="0"/>
              <a:t>스케쥴</a:t>
            </a:r>
            <a:r>
              <a:rPr lang="ko-KR" altLang="en-US" dirty="0" smtClean="0"/>
              <a:t> 설명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317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852936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29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smtClean="0"/>
              <a:t>조별 아이디어 </a:t>
            </a:r>
            <a:r>
              <a:rPr lang="en-US" altLang="ko-KR" sz="3600" dirty="0" smtClean="0"/>
              <a:t>/ </a:t>
            </a:r>
            <a:r>
              <a:rPr lang="ko-KR" altLang="en-US" sz="3600" dirty="0" smtClean="0"/>
              <a:t>연구 </a:t>
            </a:r>
            <a:r>
              <a:rPr lang="ko-KR" altLang="en-US" sz="3600" dirty="0" err="1" smtClean="0"/>
              <a:t>스케쥴</a:t>
            </a:r>
            <a:r>
              <a:rPr lang="ko-KR" altLang="en-US" sz="3600" dirty="0" smtClean="0"/>
              <a:t> 발표회</a:t>
            </a:r>
            <a:endParaRPr lang="ko-KR" alt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4324817" y="2123564"/>
            <a:ext cx="35734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어떤 식으로 발표하든</a:t>
            </a:r>
            <a:r>
              <a:rPr lang="en-US" altLang="ko-KR" b="1" dirty="0" smtClean="0"/>
              <a:t>,</a:t>
            </a:r>
            <a:br>
              <a:rPr lang="en-US" altLang="ko-KR" b="1" dirty="0" smtClean="0"/>
            </a:br>
            <a:endParaRPr lang="en-US" altLang="ko-KR" b="1" dirty="0" smtClean="0"/>
          </a:p>
          <a:p>
            <a:r>
              <a:rPr lang="ko-KR" altLang="en-US" b="1" dirty="0" smtClean="0"/>
              <a:t>어떤 걸 발표하든 상관 없습니다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  <p:pic>
        <p:nvPicPr>
          <p:cNvPr id="1026" name="Picture 2" descr="C:\Users\Platform\AppData\Local\Microsoft\Windows\INetCache\IE\5XNDPESH\PS0073235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035746"/>
            <a:ext cx="2736304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Platform\AppData\Local\Microsoft\Windows\INetCache\IE\Z7JWZQ34\081223062724_1722128449_b[1]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900" y="3311525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611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err="1" smtClean="0"/>
              <a:t>맵</a:t>
            </a:r>
            <a:r>
              <a:rPr lang="ko-KR" altLang="en-US" sz="3600" dirty="0" smtClean="0"/>
              <a:t> 제작 </a:t>
            </a:r>
            <a:r>
              <a:rPr lang="en-US" altLang="ko-KR" sz="3600" dirty="0" smtClean="0"/>
              <a:t>(</a:t>
            </a:r>
            <a:r>
              <a:rPr lang="ko-KR" altLang="en-US" sz="3600" dirty="0" smtClean="0"/>
              <a:t>아이디어 구상 회의</a:t>
            </a:r>
            <a:r>
              <a:rPr lang="en-US" altLang="ko-KR" sz="3600" dirty="0" smtClean="0"/>
              <a:t>)</a:t>
            </a:r>
            <a:endParaRPr lang="ko-KR" alt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2195736" y="6093296"/>
            <a:ext cx="4809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 smtClean="0"/>
              <a:t>맵</a:t>
            </a:r>
            <a:r>
              <a:rPr lang="ko-KR" altLang="en-US" b="1" dirty="0" smtClean="0"/>
              <a:t> 한번 제대로 만들어 보려고 합니다</a:t>
            </a:r>
            <a:r>
              <a:rPr lang="en-US" altLang="ko-KR" b="1" dirty="0" smtClean="0"/>
              <a:t>.</a:t>
            </a:r>
          </a:p>
          <a:p>
            <a:r>
              <a:rPr lang="ko-KR" altLang="en-US" b="1" dirty="0" smtClean="0"/>
              <a:t>각 분야 별로 아이디어가 나오길 기대합니다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  <p:pic>
        <p:nvPicPr>
          <p:cNvPr id="2050" name="Picture 2" descr="C:\Users\Platform\Desktop\IMG_426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388" y="1772816"/>
            <a:ext cx="3552395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Platform\Desktop\IMG_426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772816"/>
            <a:ext cx="2736304" cy="205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Platform\Desktop\IMG_4267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076055" y="3933056"/>
            <a:ext cx="2688298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139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오늘의 순서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지금까지의 </a:t>
            </a:r>
            <a:r>
              <a:rPr lang="en-US" altLang="ko-KR" dirty="0" smtClean="0"/>
              <a:t>ROS </a:t>
            </a:r>
            <a:r>
              <a:rPr lang="ko-KR" altLang="en-US" dirty="0" smtClean="0"/>
              <a:t>전체 요약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ko-KR" altLang="en-US" dirty="0" smtClean="0"/>
              <a:t>간단한 </a:t>
            </a:r>
            <a:r>
              <a:rPr lang="en-US" altLang="ko-KR" dirty="0" smtClean="0"/>
              <a:t>Lane Following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7092280" y="6075719"/>
            <a:ext cx="149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빡빡한 일정</a:t>
            </a:r>
            <a:r>
              <a:rPr lang="en-US" altLang="ko-KR" b="1" dirty="0" smtClean="0"/>
              <a:t>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716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저번 강의 요약 </a:t>
            </a:r>
            <a:r>
              <a:rPr lang="en-US" altLang="ko-KR" dirty="0" smtClean="0"/>
              <a:t>1/11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viewer.py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3252158" y="2426065"/>
            <a:ext cx="3028236" cy="3388580"/>
            <a:chOff x="3252158" y="2426065"/>
            <a:chExt cx="3028236" cy="3388580"/>
          </a:xfrm>
        </p:grpSpPr>
        <p:sp>
          <p:nvSpPr>
            <p:cNvPr id="42" name="직사각형 41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020695" y="2426065"/>
              <a:ext cx="185510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k_v_vel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”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3760115" y="2891648"/>
              <a:ext cx="958534" cy="646331"/>
              <a:chOff x="2627784" y="3427764"/>
              <a:chExt cx="958534" cy="646331"/>
            </a:xfrm>
          </p:grpSpPr>
          <p:sp>
            <p:nvSpPr>
              <p:cNvPr id="37" name="왼쪽 중괄호 3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2843807" y="3427764"/>
                <a:ext cx="74251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/>
                  <a:t>1.012</a:t>
                </a:r>
              </a:p>
              <a:p>
                <a:r>
                  <a:rPr lang="en-US" altLang="ko-KR" dirty="0" smtClean="0"/>
                  <a:t>2.451</a:t>
                </a:r>
                <a:endParaRPr lang="ko-KR" altLang="en-US" dirty="0"/>
              </a:p>
            </p:txBody>
          </p:sp>
        </p:grpSp>
        <p:sp>
          <p:nvSpPr>
            <p:cNvPr id="11" name="자유형 10"/>
            <p:cNvSpPr/>
            <p:nvPr/>
          </p:nvSpPr>
          <p:spPr>
            <a:xfrm>
              <a:off x="3252158" y="3717032"/>
              <a:ext cx="983412" cy="2097613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10084" y="2426065"/>
            <a:ext cx="2710479" cy="1184793"/>
            <a:chOff x="3860027" y="2780928"/>
            <a:chExt cx="2710479" cy="1184793"/>
          </a:xfrm>
        </p:grpSpPr>
        <p:sp>
          <p:nvSpPr>
            <p:cNvPr id="30" name="직사각형 2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 smtClean="0">
                  <a:solidFill>
                    <a:schemeClr val="tx1"/>
                  </a:solidFill>
                </a:rPr>
                <a:t>float32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float32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32" name="왼쪽 중괄호 31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258043" y="2780928"/>
              <a:ext cx="169169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VelMsg.msg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자유형 11"/>
          <p:cNvSpPr/>
          <p:nvPr/>
        </p:nvSpPr>
        <p:spPr>
          <a:xfrm>
            <a:off x="5736566" y="3717985"/>
            <a:ext cx="1086928" cy="2096660"/>
          </a:xfrm>
          <a:custGeom>
            <a:avLst/>
            <a:gdLst>
              <a:gd name="connsiteX0" fmla="*/ 0 w 1086928"/>
              <a:gd name="connsiteY0" fmla="*/ 0 h 2410258"/>
              <a:gd name="connsiteX1" fmla="*/ 319177 w 1086928"/>
              <a:gd name="connsiteY1" fmla="*/ 2027207 h 2410258"/>
              <a:gd name="connsiteX2" fmla="*/ 1086928 w 1086928"/>
              <a:gd name="connsiteY2" fmla="*/ 2406770 h 241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6928" h="2410258">
                <a:moveTo>
                  <a:pt x="0" y="0"/>
                </a:moveTo>
                <a:cubicBezTo>
                  <a:pt x="69011" y="813039"/>
                  <a:pt x="138022" y="1626079"/>
                  <a:pt x="319177" y="2027207"/>
                </a:cubicBezTo>
                <a:cubicBezTo>
                  <a:pt x="500332" y="2428335"/>
                  <a:pt x="793630" y="2417552"/>
                  <a:pt x="1086928" y="240677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9" name="그룹 48"/>
          <p:cNvGrpSpPr/>
          <p:nvPr/>
        </p:nvGrpSpPr>
        <p:grpSpPr>
          <a:xfrm>
            <a:off x="545269" y="1329050"/>
            <a:ext cx="5618865" cy="940001"/>
            <a:chOff x="1942425" y="1700808"/>
            <a:chExt cx="5618865" cy="940001"/>
          </a:xfrm>
        </p:grpSpPr>
        <p:sp>
          <p:nvSpPr>
            <p:cNvPr id="51" name="직사각형 50"/>
            <p:cNvSpPr/>
            <p:nvPr/>
          </p:nvSpPr>
          <p:spPr>
            <a:xfrm>
              <a:off x="1942425" y="1700808"/>
              <a:ext cx="3070829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>
              <a:off x="3314557" y="2280768"/>
              <a:ext cx="0" cy="3600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직사각형 52"/>
            <p:cNvSpPr/>
            <p:nvPr/>
          </p:nvSpPr>
          <p:spPr>
            <a:xfrm>
              <a:off x="4817028" y="1700808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ROS Topic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4" name="직선 화살표 연결선 53"/>
            <p:cNvCxnSpPr/>
            <p:nvPr/>
          </p:nvCxnSpPr>
          <p:spPr>
            <a:xfrm>
              <a:off x="6189159" y="2244764"/>
              <a:ext cx="9012" cy="3960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3387978" y="5661248"/>
            <a:ext cx="3182528" cy="1093839"/>
            <a:chOff x="3387978" y="5661248"/>
            <a:chExt cx="3182528" cy="1093839"/>
          </a:xfrm>
        </p:grpSpPr>
        <p:sp>
          <p:nvSpPr>
            <p:cNvPr id="35" name="직사각형 34"/>
            <p:cNvSpPr/>
            <p:nvPr/>
          </p:nvSpPr>
          <p:spPr>
            <a:xfrm>
              <a:off x="3387978" y="6179024"/>
              <a:ext cx="135993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Publish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3" name="직선 화살표 연결선 42"/>
            <p:cNvCxnSpPr/>
            <p:nvPr/>
          </p:nvCxnSpPr>
          <p:spPr>
            <a:xfrm flipH="1" flipV="1">
              <a:off x="3860141" y="5787261"/>
              <a:ext cx="207803" cy="3917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직사각형 43"/>
            <p:cNvSpPr/>
            <p:nvPr/>
          </p:nvSpPr>
          <p:spPr>
            <a:xfrm>
              <a:off x="4920075" y="6179023"/>
              <a:ext cx="1650431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Subscribe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5" name="직선 화살표 연결선 44"/>
            <p:cNvCxnSpPr/>
            <p:nvPr/>
          </p:nvCxnSpPr>
          <p:spPr>
            <a:xfrm flipV="1">
              <a:off x="5875797" y="5661248"/>
              <a:ext cx="208371" cy="51777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직사각형 45"/>
          <p:cNvSpPr/>
          <p:nvPr/>
        </p:nvSpPr>
        <p:spPr>
          <a:xfrm>
            <a:off x="532315" y="5057810"/>
            <a:ext cx="2717875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</a:t>
            </a:r>
            <a:r>
              <a:rPr lang="en-US" altLang="ko-KR" sz="2000" b="1" dirty="0" err="1" smtClean="0">
                <a:solidFill>
                  <a:schemeClr val="tx1"/>
                </a:solidFill>
              </a:rPr>
              <a:t>key_to_vel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6735794" y="5057810"/>
            <a:ext cx="2218774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“viewer”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60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1783487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저번 강의 요약 </a:t>
            </a:r>
            <a:r>
              <a:rPr lang="en-US" altLang="ko-KR" dirty="0" smtClean="0"/>
              <a:t>2/11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2555776" y="6021288"/>
            <a:ext cx="4104456" cy="0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1776815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viewer.py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0" y="5057810"/>
            <a:ext cx="2717875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</a:t>
            </a:r>
            <a:r>
              <a:rPr lang="en-US" altLang="ko-KR" sz="2000" b="1" dirty="0" err="1" smtClean="0">
                <a:solidFill>
                  <a:schemeClr val="tx1"/>
                </a:solidFill>
              </a:rPr>
              <a:t>key_to_vel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735794" y="5057810"/>
            <a:ext cx="2218774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“viewer”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3214499" y="3144178"/>
            <a:ext cx="2952327" cy="1715254"/>
            <a:chOff x="3707905" y="2780928"/>
            <a:chExt cx="2952327" cy="1715254"/>
          </a:xfrm>
        </p:grpSpPr>
        <p:sp>
          <p:nvSpPr>
            <p:cNvPr id="27" name="직사각형 26"/>
            <p:cNvSpPr/>
            <p:nvPr/>
          </p:nvSpPr>
          <p:spPr>
            <a:xfrm>
              <a:off x="4258044" y="3325528"/>
              <a:ext cx="2402188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b="1" dirty="0" smtClean="0">
                  <a:solidFill>
                    <a:schemeClr val="tx1"/>
                  </a:solidFill>
                </a:rPr>
                <a:t>float32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b="1" dirty="0" smtClean="0">
                  <a:solidFill>
                    <a:schemeClr val="tx1"/>
                  </a:solidFill>
                </a:rPr>
                <a:t>float32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왼쪽 중괄호 9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481990" y="2780928"/>
              <a:ext cx="137550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tx1"/>
                  </a:solidFill>
                </a:rPr>
                <a:t>VelSrv.srv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3707905" y="3165452"/>
              <a:ext cx="2880319" cy="13307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3764638" y="4391809"/>
            <a:ext cx="2402188" cy="4462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bool </a:t>
            </a:r>
            <a:r>
              <a:rPr lang="en-US" altLang="ko-KR" b="1" dirty="0" err="1" smtClean="0">
                <a:solidFill>
                  <a:schemeClr val="tx1"/>
                </a:solidFill>
              </a:rPr>
              <a:t>is_vel_received</a:t>
            </a:r>
            <a:endParaRPr lang="en-US" altLang="ko-KR" b="1" dirty="0" smtClean="0">
              <a:solidFill>
                <a:schemeClr val="tx1"/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3452270" y="4355376"/>
            <a:ext cx="2454062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 설명선 25"/>
          <p:cNvSpPr/>
          <p:nvPr/>
        </p:nvSpPr>
        <p:spPr>
          <a:xfrm>
            <a:off x="6280030" y="1512159"/>
            <a:ext cx="2555776" cy="1106605"/>
          </a:xfrm>
          <a:prstGeom prst="wedgeRectCallout">
            <a:avLst>
              <a:gd name="adj1" fmla="val -61275"/>
              <a:gd name="adj2" fmla="val 10756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단</a:t>
            </a:r>
            <a:r>
              <a:rPr lang="en-US" altLang="ko-KR" dirty="0" smtClean="0">
                <a:solidFill>
                  <a:schemeClr val="tx1"/>
                </a:solidFill>
              </a:rPr>
              <a:t>, 1</a:t>
            </a:r>
            <a:r>
              <a:rPr lang="ko-KR" altLang="en-US" dirty="0" smtClean="0">
                <a:solidFill>
                  <a:schemeClr val="tx1"/>
                </a:solidFill>
              </a:rPr>
              <a:t>회 송수신 후 소멸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853082" y="5489856"/>
            <a:ext cx="1652438" cy="2127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“/</a:t>
            </a:r>
            <a:r>
              <a:rPr lang="en-US" altLang="ko-KR" b="1" dirty="0" err="1" smtClean="0">
                <a:solidFill>
                  <a:schemeClr val="tx1"/>
                </a:solidFill>
              </a:rPr>
              <a:t>k_v_vel_srv</a:t>
            </a:r>
            <a:r>
              <a:rPr lang="en-US" altLang="ko-KR" b="1" dirty="0" smtClean="0">
                <a:solidFill>
                  <a:schemeClr val="tx1"/>
                </a:solidFill>
              </a:rPr>
              <a:t>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97778" y="2286071"/>
            <a:ext cx="2744262" cy="5760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>
                <a:solidFill>
                  <a:schemeClr val="tx1"/>
                </a:solidFill>
              </a:rPr>
              <a:t>ROS Service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1569909" y="2830027"/>
            <a:ext cx="1372131" cy="59897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15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저번 강의 요약 </a:t>
            </a:r>
            <a:r>
              <a:rPr lang="en-US" altLang="ko-KR" dirty="0" smtClean="0"/>
              <a:t>3/11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611139" y="6010381"/>
            <a:ext cx="39824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/>
              <a:t>관리자 </a:t>
            </a:r>
            <a:r>
              <a:rPr lang="en-US" altLang="ko-KR" sz="3200" b="1" dirty="0" smtClean="0"/>
              <a:t>- ROSCORE</a:t>
            </a:r>
            <a:endParaRPr lang="ko-KR" altLang="en-US" sz="3200" b="1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pic>
        <p:nvPicPr>
          <p:cNvPr id="2050" name="Picture 2" descr="magician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705" y="1628800"/>
            <a:ext cx="3475358" cy="437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267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5062</TotalTime>
  <Words>697</Words>
  <Application>Microsoft Office PowerPoint</Application>
  <PresentationFormat>화면 슬라이드 쇼(4:3)</PresentationFormat>
  <Paragraphs>199</Paragraphs>
  <Slides>30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1" baseType="lpstr">
      <vt:lpstr>Office 테마</vt:lpstr>
      <vt:lpstr>PowerPoint 프레젠테이션</vt:lpstr>
      <vt:lpstr>TB3 자율주행 1기 일정</vt:lpstr>
      <vt:lpstr>이후의 스케쥴 설명</vt:lpstr>
      <vt:lpstr>조별 아이디어 / 연구 스케쥴 발표회</vt:lpstr>
      <vt:lpstr>맵 제작 (아이디어 구상 회의)</vt:lpstr>
      <vt:lpstr>오늘의 순서</vt:lpstr>
      <vt:lpstr>저번 강의 요약 1/11</vt:lpstr>
      <vt:lpstr>저번 강의 요약 2/11</vt:lpstr>
      <vt:lpstr>저번 강의 요약 3/11</vt:lpstr>
      <vt:lpstr>저번 강의 요약 4/11</vt:lpstr>
      <vt:lpstr>저번 강의 요약 5/11</vt:lpstr>
      <vt:lpstr>저번 강의 요약 6/11</vt:lpstr>
      <vt:lpstr>저번 강의 요약 7/11</vt:lpstr>
      <vt:lpstr>저번 강의 요약 8/11</vt:lpstr>
      <vt:lpstr>저번 강의 요약 9/11</vt:lpstr>
      <vt:lpstr>저번 강의 요약 10/11</vt:lpstr>
      <vt:lpstr>저번 강의 요약 11/11</vt:lpstr>
      <vt:lpstr>이제 Camera 갖고 놀아보자</vt:lpstr>
      <vt:lpstr>1.1 Camera 관련 Pkg 다운</vt:lpstr>
      <vt:lpstr>1.2 Camera 관련 Pkg 실행</vt:lpstr>
      <vt:lpstr>1.3 Camera Config 관련 Pkg 다운</vt:lpstr>
      <vt:lpstr>1.4 Camera Config 관련 Pkg 실행</vt:lpstr>
      <vt:lpstr>지금 한 것들의 의미</vt:lpstr>
      <vt:lpstr>2. MIT DuckieTown 구조 파악</vt:lpstr>
      <vt:lpstr>5분 휴식</vt:lpstr>
      <vt:lpstr>저번 강의 요약 11/11</vt:lpstr>
      <vt:lpstr>숙제</vt:lpstr>
      <vt:lpstr>마무리</vt:lpstr>
      <vt:lpstr>다음주 필요한 것들</vt:lpstr>
      <vt:lpstr>끝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Nakasian</dc:creator>
  <cp:lastModifiedBy>Platform</cp:lastModifiedBy>
  <cp:revision>261</cp:revision>
  <dcterms:created xsi:type="dcterms:W3CDTF">2017-03-04T12:08:10Z</dcterms:created>
  <dcterms:modified xsi:type="dcterms:W3CDTF">2017-04-26T10:52:22Z</dcterms:modified>
</cp:coreProperties>
</file>

<file path=docProps/thumbnail.jpeg>
</file>